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0"/>
  </p:notesMasterIdLst>
  <p:sldIdLst>
    <p:sldId id="294" r:id="rId2"/>
    <p:sldId id="725" r:id="rId3"/>
    <p:sldId id="724" r:id="rId4"/>
    <p:sldId id="796" r:id="rId5"/>
    <p:sldId id="797" r:id="rId6"/>
    <p:sldId id="926" r:id="rId7"/>
    <p:sldId id="262" r:id="rId8"/>
    <p:sldId id="260" r:id="rId9"/>
    <p:sldId id="273" r:id="rId10"/>
    <p:sldId id="263" r:id="rId11"/>
    <p:sldId id="798" r:id="rId12"/>
    <p:sldId id="265" r:id="rId13"/>
    <p:sldId id="266" r:id="rId14"/>
    <p:sldId id="267" r:id="rId15"/>
    <p:sldId id="268" r:id="rId16"/>
    <p:sldId id="269" r:id="rId17"/>
    <p:sldId id="271" r:id="rId18"/>
    <p:sldId id="293" r:id="rId19"/>
  </p:sldIdLst>
  <p:sldSz cx="12192000" cy="6858000"/>
  <p:notesSz cx="6858000" cy="9144000"/>
  <p:embeddedFontLst>
    <p:embeddedFont>
      <p:font typeface="ACADEMY ENGRAVED LET PLAIN:1.0" panose="02000000000000000000" pitchFamily="2" charset="0"/>
      <p:regular r:id="rId21"/>
    </p:embeddedFont>
    <p:embeddedFont>
      <p:font typeface="Inter" panose="020B0502030000000004" pitchFamily="34" charset="0"/>
      <p:regular r:id="rId22"/>
      <p:bold r:id="rId23"/>
      <p:italic r:id="rId24"/>
      <p:boldItalic r:id="rId25"/>
    </p:embeddedFont>
    <p:embeddedFont>
      <p:font typeface="Lato" panose="020F0502020204030203" pitchFamily="34" charset="0"/>
      <p:regular r:id="rId26"/>
      <p:bold r:id="rId27"/>
      <p:italic r:id="rId28"/>
      <p:boldItalic r:id="rId29"/>
    </p:embeddedFont>
    <p:embeddedFont>
      <p:font typeface="Montserrat" pitchFamily="2" charset="77"/>
      <p:regular r:id="rId30"/>
      <p:bold r:id="rId31"/>
      <p:italic r:id="rId32"/>
      <p:boldItalic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+ Intro" id="{6AD977DF-05CC-4989-A6C4-AEEDC36E9634}">
          <p14:sldIdLst>
            <p14:sldId id="294"/>
            <p14:sldId id="725"/>
            <p14:sldId id="724"/>
            <p14:sldId id="796"/>
            <p14:sldId id="797"/>
            <p14:sldId id="926"/>
            <p14:sldId id="262"/>
            <p14:sldId id="260"/>
            <p14:sldId id="273"/>
            <p14:sldId id="263"/>
            <p14:sldId id="798"/>
            <p14:sldId id="265"/>
            <p14:sldId id="266"/>
            <p14:sldId id="267"/>
            <p14:sldId id="268"/>
            <p14:sldId id="269"/>
            <p14:sldId id="271"/>
            <p14:sldId id="293"/>
          </p14:sldIdLst>
        </p14:section>
      </p14:sectionLst>
    </p:ext>
    <p:ext uri="{EFAFB233-063F-42B5-8137-9DF3F51BA10A}">
      <p15:sldGuideLst xmlns:p15="http://schemas.microsoft.com/office/powerpoint/2012/main">
        <p15:guide id="4" orient="horz" pos="482" userDrawn="1">
          <p15:clr>
            <a:srgbClr val="A4A3A4"/>
          </p15:clr>
        </p15:guide>
        <p15:guide id="5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48CF8"/>
    <a:srgbClr val="F7931D"/>
    <a:srgbClr val="010F30"/>
    <a:srgbClr val="3D4AF0"/>
    <a:srgbClr val="5C72EE"/>
    <a:srgbClr val="577AF7"/>
    <a:srgbClr val="01184B"/>
    <a:srgbClr val="000000"/>
    <a:srgbClr val="011030"/>
    <a:srgbClr val="3947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40" autoAdjust="0"/>
    <p:restoredTop sz="73384" autoAdjust="0"/>
  </p:normalViewPr>
  <p:slideViewPr>
    <p:cSldViewPr snapToGrid="0" showGuides="1">
      <p:cViewPr varScale="1">
        <p:scale>
          <a:sx n="91" d="100"/>
          <a:sy n="91" d="100"/>
        </p:scale>
        <p:origin x="608" y="176"/>
      </p:cViewPr>
      <p:guideLst>
        <p:guide orient="horz" pos="48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21" Type="http://schemas.openxmlformats.org/officeDocument/2006/relationships/font" Target="fonts/font1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F57B69-CA2A-4992-AF68-10AAE6BDD4D6}" type="datetimeFigureOut">
              <a:rPr lang="en-ID" smtClean="0"/>
              <a:t>18/09/26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BD29B8E-D6AE-430A-8244-B078BCA7DF19}" type="slidenum">
              <a:rPr lang="en-ID" smtClean="0"/>
              <a:t>‹N›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8531593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8785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32841664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7428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D4E1B58C-ACC6-465E-8D9C-0C78FD61153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641332" y="3429000"/>
            <a:ext cx="2114006" cy="2019300"/>
          </a:xfrm>
          <a:custGeom>
            <a:avLst/>
            <a:gdLst>
              <a:gd name="connsiteX0" fmla="*/ 196054 w 2114006"/>
              <a:gd name="connsiteY0" fmla="*/ 0 h 2019300"/>
              <a:gd name="connsiteX1" fmla="*/ 1917952 w 2114006"/>
              <a:gd name="connsiteY1" fmla="*/ 0 h 2019300"/>
              <a:gd name="connsiteX2" fmla="*/ 2114006 w 2114006"/>
              <a:gd name="connsiteY2" fmla="*/ 196054 h 2019300"/>
              <a:gd name="connsiteX3" fmla="*/ 2114006 w 2114006"/>
              <a:gd name="connsiteY3" fmla="*/ 1823246 h 2019300"/>
              <a:gd name="connsiteX4" fmla="*/ 1917952 w 2114006"/>
              <a:gd name="connsiteY4" fmla="*/ 2019300 h 2019300"/>
              <a:gd name="connsiteX5" fmla="*/ 196054 w 2114006"/>
              <a:gd name="connsiteY5" fmla="*/ 2019300 h 2019300"/>
              <a:gd name="connsiteX6" fmla="*/ 0 w 2114006"/>
              <a:gd name="connsiteY6" fmla="*/ 1823246 h 2019300"/>
              <a:gd name="connsiteX7" fmla="*/ 0 w 2114006"/>
              <a:gd name="connsiteY7" fmla="*/ 196054 h 2019300"/>
              <a:gd name="connsiteX8" fmla="*/ 196054 w 2114006"/>
              <a:gd name="connsiteY8" fmla="*/ 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4006" h="2019300">
                <a:moveTo>
                  <a:pt x="196054" y="0"/>
                </a:moveTo>
                <a:lnTo>
                  <a:pt x="1917952" y="0"/>
                </a:lnTo>
                <a:cubicBezTo>
                  <a:pt x="2026230" y="0"/>
                  <a:pt x="2114006" y="87776"/>
                  <a:pt x="2114006" y="196054"/>
                </a:cubicBezTo>
                <a:lnTo>
                  <a:pt x="2114006" y="1823246"/>
                </a:lnTo>
                <a:cubicBezTo>
                  <a:pt x="2114006" y="1931524"/>
                  <a:pt x="2026230" y="2019300"/>
                  <a:pt x="1917952" y="2019300"/>
                </a:cubicBezTo>
                <a:lnTo>
                  <a:pt x="196054" y="2019300"/>
                </a:lnTo>
                <a:cubicBezTo>
                  <a:pt x="87776" y="2019300"/>
                  <a:pt x="0" y="1931524"/>
                  <a:pt x="0" y="1823246"/>
                </a:cubicBezTo>
                <a:lnTo>
                  <a:pt x="0" y="196054"/>
                </a:lnTo>
                <a:cubicBezTo>
                  <a:pt x="0" y="87776"/>
                  <a:pt x="87776" y="0"/>
                  <a:pt x="196054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395C09DF-3D3B-4131-8A4F-417B5A6D167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981994" y="1286884"/>
            <a:ext cx="2114006" cy="2019300"/>
          </a:xfrm>
          <a:custGeom>
            <a:avLst/>
            <a:gdLst>
              <a:gd name="connsiteX0" fmla="*/ 196054 w 2114006"/>
              <a:gd name="connsiteY0" fmla="*/ 0 h 2019300"/>
              <a:gd name="connsiteX1" fmla="*/ 1917952 w 2114006"/>
              <a:gd name="connsiteY1" fmla="*/ 0 h 2019300"/>
              <a:gd name="connsiteX2" fmla="*/ 2114006 w 2114006"/>
              <a:gd name="connsiteY2" fmla="*/ 196054 h 2019300"/>
              <a:gd name="connsiteX3" fmla="*/ 2114006 w 2114006"/>
              <a:gd name="connsiteY3" fmla="*/ 1823246 h 2019300"/>
              <a:gd name="connsiteX4" fmla="*/ 1917952 w 2114006"/>
              <a:gd name="connsiteY4" fmla="*/ 2019300 h 2019300"/>
              <a:gd name="connsiteX5" fmla="*/ 196054 w 2114006"/>
              <a:gd name="connsiteY5" fmla="*/ 2019300 h 2019300"/>
              <a:gd name="connsiteX6" fmla="*/ 0 w 2114006"/>
              <a:gd name="connsiteY6" fmla="*/ 1823246 h 2019300"/>
              <a:gd name="connsiteX7" fmla="*/ 0 w 2114006"/>
              <a:gd name="connsiteY7" fmla="*/ 196054 h 2019300"/>
              <a:gd name="connsiteX8" fmla="*/ 196054 w 2114006"/>
              <a:gd name="connsiteY8" fmla="*/ 0 h 2019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14006" h="2019300">
                <a:moveTo>
                  <a:pt x="196054" y="0"/>
                </a:moveTo>
                <a:lnTo>
                  <a:pt x="1917952" y="0"/>
                </a:lnTo>
                <a:cubicBezTo>
                  <a:pt x="2026230" y="0"/>
                  <a:pt x="2114006" y="87776"/>
                  <a:pt x="2114006" y="196054"/>
                </a:cubicBezTo>
                <a:lnTo>
                  <a:pt x="2114006" y="1823246"/>
                </a:lnTo>
                <a:cubicBezTo>
                  <a:pt x="2114006" y="1931524"/>
                  <a:pt x="2026230" y="2019300"/>
                  <a:pt x="1917952" y="2019300"/>
                </a:cubicBezTo>
                <a:lnTo>
                  <a:pt x="196054" y="2019300"/>
                </a:lnTo>
                <a:cubicBezTo>
                  <a:pt x="87776" y="2019300"/>
                  <a:pt x="0" y="1931524"/>
                  <a:pt x="0" y="1823246"/>
                </a:cubicBezTo>
                <a:lnTo>
                  <a:pt x="0" y="196054"/>
                </a:lnTo>
                <a:cubicBezTo>
                  <a:pt x="0" y="87776"/>
                  <a:pt x="87776" y="0"/>
                  <a:pt x="196054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23741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70EDB16D-958F-4838-A4C3-3843387B42C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2065345" y="2129156"/>
            <a:ext cx="2597762" cy="2599688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640671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FB274B45-FBCC-4973-BDB5-A17F6624B2F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1738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1" name="Picture Placeholder 8">
            <a:extLst>
              <a:ext uri="{FF2B5EF4-FFF2-40B4-BE49-F238E27FC236}">
                <a16:creationId xmlns:a16="http://schemas.microsoft.com/office/drawing/2014/main" id="{6BFF1AAA-3850-40AF-B601-6CA54C3284C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4470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13" name="Picture Placeholder 8">
            <a:extLst>
              <a:ext uri="{FF2B5EF4-FFF2-40B4-BE49-F238E27FC236}">
                <a16:creationId xmlns:a16="http://schemas.microsoft.com/office/drawing/2014/main" id="{ECFE7A31-2AE3-4CE2-83A4-7F410ED5E6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35962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1092128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D61A5ECC-9B4A-4C97-B5E2-CE4CA631192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070135" y="2701824"/>
            <a:ext cx="3119442" cy="4483100"/>
          </a:xfrm>
          <a:custGeom>
            <a:avLst/>
            <a:gdLst>
              <a:gd name="connsiteX0" fmla="*/ 266775 w 3119442"/>
              <a:gd name="connsiteY0" fmla="*/ 0 h 4483100"/>
              <a:gd name="connsiteX1" fmla="*/ 2852667 w 3119442"/>
              <a:gd name="connsiteY1" fmla="*/ 0 h 4483100"/>
              <a:gd name="connsiteX2" fmla="*/ 3119442 w 3119442"/>
              <a:gd name="connsiteY2" fmla="*/ 286183 h 4483100"/>
              <a:gd name="connsiteX3" fmla="*/ 3119442 w 3119442"/>
              <a:gd name="connsiteY3" fmla="*/ 4196917 h 4483100"/>
              <a:gd name="connsiteX4" fmla="*/ 2852667 w 3119442"/>
              <a:gd name="connsiteY4" fmla="*/ 4483100 h 4483100"/>
              <a:gd name="connsiteX5" fmla="*/ 266775 w 3119442"/>
              <a:gd name="connsiteY5" fmla="*/ 4483100 h 4483100"/>
              <a:gd name="connsiteX6" fmla="*/ 0 w 3119442"/>
              <a:gd name="connsiteY6" fmla="*/ 4196917 h 4483100"/>
              <a:gd name="connsiteX7" fmla="*/ 0 w 3119442"/>
              <a:gd name="connsiteY7" fmla="*/ 286183 h 4483100"/>
              <a:gd name="connsiteX8" fmla="*/ 266775 w 3119442"/>
              <a:gd name="connsiteY8" fmla="*/ 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9442" h="4483100">
                <a:moveTo>
                  <a:pt x="266775" y="0"/>
                </a:moveTo>
                <a:lnTo>
                  <a:pt x="2852667" y="0"/>
                </a:lnTo>
                <a:cubicBezTo>
                  <a:pt x="3000003" y="0"/>
                  <a:pt x="3119442" y="128128"/>
                  <a:pt x="3119442" y="286183"/>
                </a:cubicBezTo>
                <a:lnTo>
                  <a:pt x="3119442" y="4196917"/>
                </a:lnTo>
                <a:cubicBezTo>
                  <a:pt x="3119442" y="4354972"/>
                  <a:pt x="3000003" y="4483100"/>
                  <a:pt x="2852667" y="4483100"/>
                </a:cubicBezTo>
                <a:lnTo>
                  <a:pt x="266775" y="4483100"/>
                </a:lnTo>
                <a:cubicBezTo>
                  <a:pt x="119439" y="4483100"/>
                  <a:pt x="0" y="4354972"/>
                  <a:pt x="0" y="4196917"/>
                </a:cubicBezTo>
                <a:lnTo>
                  <a:pt x="0" y="286183"/>
                </a:lnTo>
                <a:cubicBezTo>
                  <a:pt x="0" y="128128"/>
                  <a:pt x="119439" y="0"/>
                  <a:pt x="266775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000F440A-F600-4E35-A346-FB2B4C57C45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653965" y="-276226"/>
            <a:ext cx="3119503" cy="4483100"/>
          </a:xfrm>
          <a:custGeom>
            <a:avLst/>
            <a:gdLst>
              <a:gd name="connsiteX0" fmla="*/ 266780 w 3119503"/>
              <a:gd name="connsiteY0" fmla="*/ 0 h 4483100"/>
              <a:gd name="connsiteX1" fmla="*/ 2852723 w 3119503"/>
              <a:gd name="connsiteY1" fmla="*/ 0 h 4483100"/>
              <a:gd name="connsiteX2" fmla="*/ 3119503 w 3119503"/>
              <a:gd name="connsiteY2" fmla="*/ 286183 h 4483100"/>
              <a:gd name="connsiteX3" fmla="*/ 3119503 w 3119503"/>
              <a:gd name="connsiteY3" fmla="*/ 4196917 h 4483100"/>
              <a:gd name="connsiteX4" fmla="*/ 2852723 w 3119503"/>
              <a:gd name="connsiteY4" fmla="*/ 4483100 h 4483100"/>
              <a:gd name="connsiteX5" fmla="*/ 266780 w 3119503"/>
              <a:gd name="connsiteY5" fmla="*/ 4483100 h 4483100"/>
              <a:gd name="connsiteX6" fmla="*/ 0 w 3119503"/>
              <a:gd name="connsiteY6" fmla="*/ 4196917 h 4483100"/>
              <a:gd name="connsiteX7" fmla="*/ 0 w 3119503"/>
              <a:gd name="connsiteY7" fmla="*/ 286183 h 4483100"/>
              <a:gd name="connsiteX8" fmla="*/ 266780 w 3119503"/>
              <a:gd name="connsiteY8" fmla="*/ 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9503" h="4483100">
                <a:moveTo>
                  <a:pt x="266780" y="0"/>
                </a:moveTo>
                <a:lnTo>
                  <a:pt x="2852723" y="0"/>
                </a:lnTo>
                <a:cubicBezTo>
                  <a:pt x="3000062" y="0"/>
                  <a:pt x="3119503" y="128128"/>
                  <a:pt x="3119503" y="286183"/>
                </a:cubicBezTo>
                <a:lnTo>
                  <a:pt x="3119503" y="4196917"/>
                </a:lnTo>
                <a:cubicBezTo>
                  <a:pt x="3119503" y="4354972"/>
                  <a:pt x="3000062" y="4483100"/>
                  <a:pt x="2852723" y="4483100"/>
                </a:cubicBezTo>
                <a:lnTo>
                  <a:pt x="266780" y="4483100"/>
                </a:lnTo>
                <a:cubicBezTo>
                  <a:pt x="119441" y="4483100"/>
                  <a:pt x="0" y="4354972"/>
                  <a:pt x="0" y="4196917"/>
                </a:cubicBezTo>
                <a:lnTo>
                  <a:pt x="0" y="286183"/>
                </a:lnTo>
                <a:cubicBezTo>
                  <a:pt x="0" y="128128"/>
                  <a:pt x="119441" y="0"/>
                  <a:pt x="266780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B21234A-7756-4D3E-A868-56F07CEAF8F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0005499" y="-438151"/>
            <a:ext cx="3119442" cy="4483100"/>
          </a:xfrm>
          <a:custGeom>
            <a:avLst/>
            <a:gdLst>
              <a:gd name="connsiteX0" fmla="*/ 266775 w 3119442"/>
              <a:gd name="connsiteY0" fmla="*/ 0 h 4483100"/>
              <a:gd name="connsiteX1" fmla="*/ 2852667 w 3119442"/>
              <a:gd name="connsiteY1" fmla="*/ 0 h 4483100"/>
              <a:gd name="connsiteX2" fmla="*/ 3119442 w 3119442"/>
              <a:gd name="connsiteY2" fmla="*/ 286183 h 4483100"/>
              <a:gd name="connsiteX3" fmla="*/ 3119442 w 3119442"/>
              <a:gd name="connsiteY3" fmla="*/ 4196917 h 4483100"/>
              <a:gd name="connsiteX4" fmla="*/ 2852667 w 3119442"/>
              <a:gd name="connsiteY4" fmla="*/ 4483100 h 4483100"/>
              <a:gd name="connsiteX5" fmla="*/ 266775 w 3119442"/>
              <a:gd name="connsiteY5" fmla="*/ 4483100 h 4483100"/>
              <a:gd name="connsiteX6" fmla="*/ 0 w 3119442"/>
              <a:gd name="connsiteY6" fmla="*/ 4196917 h 4483100"/>
              <a:gd name="connsiteX7" fmla="*/ 0 w 3119442"/>
              <a:gd name="connsiteY7" fmla="*/ 286183 h 4483100"/>
              <a:gd name="connsiteX8" fmla="*/ 266775 w 3119442"/>
              <a:gd name="connsiteY8" fmla="*/ 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9442" h="4483100">
                <a:moveTo>
                  <a:pt x="266775" y="0"/>
                </a:moveTo>
                <a:lnTo>
                  <a:pt x="2852667" y="0"/>
                </a:lnTo>
                <a:cubicBezTo>
                  <a:pt x="3000003" y="0"/>
                  <a:pt x="3119442" y="128128"/>
                  <a:pt x="3119442" y="286183"/>
                </a:cubicBezTo>
                <a:lnTo>
                  <a:pt x="3119442" y="4196917"/>
                </a:lnTo>
                <a:cubicBezTo>
                  <a:pt x="3119442" y="4354972"/>
                  <a:pt x="3000003" y="4483100"/>
                  <a:pt x="2852667" y="4483100"/>
                </a:cubicBezTo>
                <a:lnTo>
                  <a:pt x="266775" y="4483100"/>
                </a:lnTo>
                <a:cubicBezTo>
                  <a:pt x="119439" y="4483100"/>
                  <a:pt x="0" y="4354972"/>
                  <a:pt x="0" y="4196917"/>
                </a:cubicBezTo>
                <a:lnTo>
                  <a:pt x="0" y="286183"/>
                </a:lnTo>
                <a:cubicBezTo>
                  <a:pt x="0" y="128128"/>
                  <a:pt x="119439" y="0"/>
                  <a:pt x="266775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670FAF97-2050-4820-B830-58AE68110B9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273678" y="2908300"/>
            <a:ext cx="3119503" cy="4483100"/>
          </a:xfrm>
          <a:custGeom>
            <a:avLst/>
            <a:gdLst>
              <a:gd name="connsiteX0" fmla="*/ 266780 w 3119503"/>
              <a:gd name="connsiteY0" fmla="*/ 0 h 4483100"/>
              <a:gd name="connsiteX1" fmla="*/ 2852723 w 3119503"/>
              <a:gd name="connsiteY1" fmla="*/ 0 h 4483100"/>
              <a:gd name="connsiteX2" fmla="*/ 3119503 w 3119503"/>
              <a:gd name="connsiteY2" fmla="*/ 286183 h 4483100"/>
              <a:gd name="connsiteX3" fmla="*/ 3119503 w 3119503"/>
              <a:gd name="connsiteY3" fmla="*/ 4196917 h 4483100"/>
              <a:gd name="connsiteX4" fmla="*/ 2852723 w 3119503"/>
              <a:gd name="connsiteY4" fmla="*/ 4483100 h 4483100"/>
              <a:gd name="connsiteX5" fmla="*/ 266780 w 3119503"/>
              <a:gd name="connsiteY5" fmla="*/ 4483100 h 4483100"/>
              <a:gd name="connsiteX6" fmla="*/ 0 w 3119503"/>
              <a:gd name="connsiteY6" fmla="*/ 4196917 h 4483100"/>
              <a:gd name="connsiteX7" fmla="*/ 0 w 3119503"/>
              <a:gd name="connsiteY7" fmla="*/ 286183 h 4483100"/>
              <a:gd name="connsiteX8" fmla="*/ 266780 w 3119503"/>
              <a:gd name="connsiteY8" fmla="*/ 0 h 448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119503" h="4483100">
                <a:moveTo>
                  <a:pt x="266780" y="0"/>
                </a:moveTo>
                <a:lnTo>
                  <a:pt x="2852723" y="0"/>
                </a:lnTo>
                <a:cubicBezTo>
                  <a:pt x="3000062" y="0"/>
                  <a:pt x="3119503" y="128128"/>
                  <a:pt x="3119503" y="286183"/>
                </a:cubicBezTo>
                <a:lnTo>
                  <a:pt x="3119503" y="4196917"/>
                </a:lnTo>
                <a:cubicBezTo>
                  <a:pt x="3119503" y="4354972"/>
                  <a:pt x="3000062" y="4483100"/>
                  <a:pt x="2852723" y="4483100"/>
                </a:cubicBezTo>
                <a:lnTo>
                  <a:pt x="266780" y="4483100"/>
                </a:lnTo>
                <a:cubicBezTo>
                  <a:pt x="119441" y="4483100"/>
                  <a:pt x="0" y="4354972"/>
                  <a:pt x="0" y="4196917"/>
                </a:cubicBezTo>
                <a:lnTo>
                  <a:pt x="0" y="286183"/>
                </a:lnTo>
                <a:cubicBezTo>
                  <a:pt x="0" y="128128"/>
                  <a:pt x="119441" y="0"/>
                  <a:pt x="266780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21986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2" grpId="0" animBg="1"/>
      <p:bldP spid="10" grpId="0" animBg="1"/>
      <p:bldP spid="8" grpId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CAFA352-CD02-4263-8B87-AC3A669892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5368" y="2625191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BDE7961-9979-4014-9039-FA5A69295C3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55071" y="2625191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49475CF-4AFF-491F-A673-B905CF315DC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2492217" y="4277835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A3859D89-DC74-4954-B80F-F8EF44D6BA3F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021920" y="4277835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EC52CD3-D209-4402-95AF-AFFE811B074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93442" y="2625191"/>
            <a:ext cx="974018" cy="978097"/>
          </a:xfrm>
          <a:custGeom>
            <a:avLst/>
            <a:gdLst>
              <a:gd name="connsiteX0" fmla="*/ 118733 w 974018"/>
              <a:gd name="connsiteY0" fmla="*/ 0 h 978097"/>
              <a:gd name="connsiteX1" fmla="*/ 855285 w 974018"/>
              <a:gd name="connsiteY1" fmla="*/ 0 h 978097"/>
              <a:gd name="connsiteX2" fmla="*/ 974018 w 974018"/>
              <a:gd name="connsiteY2" fmla="*/ 118733 h 978097"/>
              <a:gd name="connsiteX3" fmla="*/ 974018 w 974018"/>
              <a:gd name="connsiteY3" fmla="*/ 859364 h 978097"/>
              <a:gd name="connsiteX4" fmla="*/ 855285 w 974018"/>
              <a:gd name="connsiteY4" fmla="*/ 978097 h 978097"/>
              <a:gd name="connsiteX5" fmla="*/ 118733 w 974018"/>
              <a:gd name="connsiteY5" fmla="*/ 978097 h 978097"/>
              <a:gd name="connsiteX6" fmla="*/ 0 w 974018"/>
              <a:gd name="connsiteY6" fmla="*/ 859364 h 978097"/>
              <a:gd name="connsiteX7" fmla="*/ 0 w 974018"/>
              <a:gd name="connsiteY7" fmla="*/ 118733 h 978097"/>
              <a:gd name="connsiteX8" fmla="*/ 118733 w 974018"/>
              <a:gd name="connsiteY8" fmla="*/ 0 h 9780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4018" h="978097">
                <a:moveTo>
                  <a:pt x="118733" y="0"/>
                </a:moveTo>
                <a:lnTo>
                  <a:pt x="855285" y="0"/>
                </a:lnTo>
                <a:cubicBezTo>
                  <a:pt x="920859" y="0"/>
                  <a:pt x="974018" y="53159"/>
                  <a:pt x="974018" y="118733"/>
                </a:cubicBezTo>
                <a:lnTo>
                  <a:pt x="974018" y="859364"/>
                </a:lnTo>
                <a:cubicBezTo>
                  <a:pt x="974018" y="924938"/>
                  <a:pt x="920859" y="978097"/>
                  <a:pt x="855285" y="978097"/>
                </a:cubicBezTo>
                <a:lnTo>
                  <a:pt x="118733" y="978097"/>
                </a:lnTo>
                <a:cubicBezTo>
                  <a:pt x="53159" y="978097"/>
                  <a:pt x="0" y="924938"/>
                  <a:pt x="0" y="859364"/>
                </a:cubicBezTo>
                <a:lnTo>
                  <a:pt x="0" y="118733"/>
                </a:lnTo>
                <a:cubicBezTo>
                  <a:pt x="0" y="53159"/>
                  <a:pt x="53159" y="0"/>
                  <a:pt x="118733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8035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8" grpId="0" animBg="1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5034385-2779-42B8-83E9-C614B22A0C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282467" y="683731"/>
            <a:ext cx="5141762" cy="5490539"/>
          </a:xfrm>
          <a:prstGeom prst="roundRect">
            <a:avLst>
              <a:gd name="adj" fmla="val 5434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US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2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0538304-A41D-4C65-8C7A-8C5CEB63278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821995" y="0"/>
            <a:ext cx="3530179" cy="5524500"/>
          </a:xfrm>
          <a:custGeom>
            <a:avLst/>
            <a:gdLst>
              <a:gd name="connsiteX0" fmla="*/ 0 w 3911600"/>
              <a:gd name="connsiteY0" fmla="*/ 0 h 6121400"/>
              <a:gd name="connsiteX1" fmla="*/ 3911600 w 3911600"/>
              <a:gd name="connsiteY1" fmla="*/ 0 h 6121400"/>
              <a:gd name="connsiteX2" fmla="*/ 3911600 w 3911600"/>
              <a:gd name="connsiteY2" fmla="*/ 4165600 h 6121400"/>
              <a:gd name="connsiteX3" fmla="*/ 1955800 w 3911600"/>
              <a:gd name="connsiteY3" fmla="*/ 6121400 h 6121400"/>
              <a:gd name="connsiteX4" fmla="*/ 0 w 3911600"/>
              <a:gd name="connsiteY4" fmla="*/ 4165600 h 6121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11600" h="6121400">
                <a:moveTo>
                  <a:pt x="0" y="0"/>
                </a:moveTo>
                <a:lnTo>
                  <a:pt x="3911600" y="0"/>
                </a:lnTo>
                <a:lnTo>
                  <a:pt x="3911600" y="4165600"/>
                </a:lnTo>
                <a:cubicBezTo>
                  <a:pt x="3911600" y="5245759"/>
                  <a:pt x="3035959" y="6121400"/>
                  <a:pt x="1955800" y="6121400"/>
                </a:cubicBezTo>
                <a:cubicBezTo>
                  <a:pt x="875641" y="6121400"/>
                  <a:pt x="0" y="5245759"/>
                  <a:pt x="0" y="416560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US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038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E017F2F-8F54-4215-9354-50E14F55274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219953" y="2"/>
            <a:ext cx="4972047" cy="3241651"/>
          </a:xfrm>
          <a:custGeom>
            <a:avLst/>
            <a:gdLst>
              <a:gd name="connsiteX0" fmla="*/ 0 w 4972047"/>
              <a:gd name="connsiteY0" fmla="*/ 0 h 3241651"/>
              <a:gd name="connsiteX1" fmla="*/ 4972047 w 4972047"/>
              <a:gd name="connsiteY1" fmla="*/ 0 h 3241651"/>
              <a:gd name="connsiteX2" fmla="*/ 4972047 w 4972047"/>
              <a:gd name="connsiteY2" fmla="*/ 3241651 h 3241651"/>
              <a:gd name="connsiteX3" fmla="*/ 415612 w 4972047"/>
              <a:gd name="connsiteY3" fmla="*/ 3241651 h 3241651"/>
              <a:gd name="connsiteX4" fmla="*/ 0 w 4972047"/>
              <a:gd name="connsiteY4" fmla="*/ 2826039 h 3241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972047" h="3241651">
                <a:moveTo>
                  <a:pt x="0" y="0"/>
                </a:moveTo>
                <a:lnTo>
                  <a:pt x="4972047" y="0"/>
                </a:lnTo>
                <a:lnTo>
                  <a:pt x="4972047" y="3241651"/>
                </a:lnTo>
                <a:lnTo>
                  <a:pt x="415612" y="3241651"/>
                </a:lnTo>
                <a:cubicBezTo>
                  <a:pt x="186076" y="3241651"/>
                  <a:pt x="0" y="3055575"/>
                  <a:pt x="0" y="2826039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US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59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7CC84C83-8BD4-444D-8AC5-CD855D246AB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41738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9D02533A-07D1-429A-ADB4-F2AA7284340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4294470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  <p:sp>
        <p:nvSpPr>
          <p:cNvPr id="4" name="Picture Placeholder 8">
            <a:extLst>
              <a:ext uri="{FF2B5EF4-FFF2-40B4-BE49-F238E27FC236}">
                <a16:creationId xmlns:a16="http://schemas.microsoft.com/office/drawing/2014/main" id="{CDE2457D-75D9-4B4A-8884-213791313EE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7835962" y="4467740"/>
            <a:ext cx="894738" cy="895401"/>
          </a:xfrm>
          <a:custGeom>
            <a:avLst/>
            <a:gdLst>
              <a:gd name="connsiteX0" fmla="*/ 1298881 w 2597762"/>
              <a:gd name="connsiteY0" fmla="*/ 0 h 2599688"/>
              <a:gd name="connsiteX1" fmla="*/ 2597762 w 2597762"/>
              <a:gd name="connsiteY1" fmla="*/ 0 h 2599688"/>
              <a:gd name="connsiteX2" fmla="*/ 2597762 w 2597762"/>
              <a:gd name="connsiteY2" fmla="*/ 1299844 h 2599688"/>
              <a:gd name="connsiteX3" fmla="*/ 1298881 w 2597762"/>
              <a:gd name="connsiteY3" fmla="*/ 2599688 h 2599688"/>
              <a:gd name="connsiteX4" fmla="*/ 0 w 2597762"/>
              <a:gd name="connsiteY4" fmla="*/ 1299844 h 2599688"/>
              <a:gd name="connsiteX5" fmla="*/ 1298881 w 2597762"/>
              <a:gd name="connsiteY5" fmla="*/ 0 h 2599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97762" h="2599688">
                <a:moveTo>
                  <a:pt x="1298881" y="0"/>
                </a:moveTo>
                <a:lnTo>
                  <a:pt x="2597762" y="0"/>
                </a:lnTo>
                <a:lnTo>
                  <a:pt x="2597762" y="1299844"/>
                </a:lnTo>
                <a:cubicBezTo>
                  <a:pt x="2597762" y="2017728"/>
                  <a:pt x="2016233" y="2599688"/>
                  <a:pt x="1298881" y="2599688"/>
                </a:cubicBezTo>
                <a:cubicBezTo>
                  <a:pt x="581529" y="2599688"/>
                  <a:pt x="0" y="2017728"/>
                  <a:pt x="0" y="1299844"/>
                </a:cubicBezTo>
                <a:cubicBezTo>
                  <a:pt x="0" y="581960"/>
                  <a:pt x="581529" y="0"/>
                  <a:pt x="1298881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595219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47585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894B9373-5CD0-4FA9-AFCF-011907387D3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02511" cy="6858000"/>
          </a:xfrm>
          <a:custGeom>
            <a:avLst/>
            <a:gdLst>
              <a:gd name="connsiteX0" fmla="*/ 0 w 2865586"/>
              <a:gd name="connsiteY0" fmla="*/ 0 h 1797194"/>
              <a:gd name="connsiteX1" fmla="*/ 2865586 w 2865586"/>
              <a:gd name="connsiteY1" fmla="*/ 0 h 1797194"/>
              <a:gd name="connsiteX2" fmla="*/ 2865586 w 2865586"/>
              <a:gd name="connsiteY2" fmla="*/ 1797194 h 1797194"/>
              <a:gd name="connsiteX3" fmla="*/ 0 w 2865586"/>
              <a:gd name="connsiteY3" fmla="*/ 1797194 h 179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5586" h="1797194">
                <a:moveTo>
                  <a:pt x="0" y="0"/>
                </a:moveTo>
                <a:lnTo>
                  <a:pt x="2865586" y="0"/>
                </a:lnTo>
                <a:lnTo>
                  <a:pt x="2865586" y="1797194"/>
                </a:lnTo>
                <a:lnTo>
                  <a:pt x="0" y="1797194"/>
                </a:ln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922463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BC4244D-169F-43D0-83E3-DE6FDE146F8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722778" y="2895771"/>
            <a:ext cx="2046656" cy="1546861"/>
          </a:xfrm>
          <a:custGeom>
            <a:avLst/>
            <a:gdLst>
              <a:gd name="connsiteX0" fmla="*/ 117747 w 2046656"/>
              <a:gd name="connsiteY0" fmla="*/ 0 h 1546861"/>
              <a:gd name="connsiteX1" fmla="*/ 1928909 w 2046656"/>
              <a:gd name="connsiteY1" fmla="*/ 0 h 1546861"/>
              <a:gd name="connsiteX2" fmla="*/ 2046656 w 2046656"/>
              <a:gd name="connsiteY2" fmla="*/ 117747 h 1546861"/>
              <a:gd name="connsiteX3" fmla="*/ 2046656 w 2046656"/>
              <a:gd name="connsiteY3" fmla="*/ 1429114 h 1546861"/>
              <a:gd name="connsiteX4" fmla="*/ 1928909 w 2046656"/>
              <a:gd name="connsiteY4" fmla="*/ 1546861 h 1546861"/>
              <a:gd name="connsiteX5" fmla="*/ 117747 w 2046656"/>
              <a:gd name="connsiteY5" fmla="*/ 1546861 h 1546861"/>
              <a:gd name="connsiteX6" fmla="*/ 0 w 2046656"/>
              <a:gd name="connsiteY6" fmla="*/ 1429114 h 1546861"/>
              <a:gd name="connsiteX7" fmla="*/ 0 w 2046656"/>
              <a:gd name="connsiteY7" fmla="*/ 117747 h 1546861"/>
              <a:gd name="connsiteX8" fmla="*/ 117747 w 2046656"/>
              <a:gd name="connsiteY8" fmla="*/ 0 h 154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6656" h="1546861">
                <a:moveTo>
                  <a:pt x="117747" y="0"/>
                </a:moveTo>
                <a:lnTo>
                  <a:pt x="1928909" y="0"/>
                </a:lnTo>
                <a:cubicBezTo>
                  <a:pt x="1993939" y="0"/>
                  <a:pt x="2046656" y="52717"/>
                  <a:pt x="2046656" y="117747"/>
                </a:cubicBezTo>
                <a:lnTo>
                  <a:pt x="2046656" y="1429114"/>
                </a:lnTo>
                <a:cubicBezTo>
                  <a:pt x="2046656" y="1494144"/>
                  <a:pt x="1993939" y="1546861"/>
                  <a:pt x="1928909" y="1546861"/>
                </a:cubicBezTo>
                <a:lnTo>
                  <a:pt x="117747" y="1546861"/>
                </a:lnTo>
                <a:cubicBezTo>
                  <a:pt x="52717" y="1546861"/>
                  <a:pt x="0" y="1494144"/>
                  <a:pt x="0" y="1429114"/>
                </a:cubicBezTo>
                <a:lnTo>
                  <a:pt x="0" y="117747"/>
                </a:lnTo>
                <a:cubicBezTo>
                  <a:pt x="0" y="52717"/>
                  <a:pt x="52717" y="0"/>
                  <a:pt x="117747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1FE6B8-ACBF-43C7-9BBD-9A1FC40A1B4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820578" y="2895771"/>
            <a:ext cx="2046656" cy="1546861"/>
          </a:xfrm>
          <a:custGeom>
            <a:avLst/>
            <a:gdLst>
              <a:gd name="connsiteX0" fmla="*/ 117747 w 2046656"/>
              <a:gd name="connsiteY0" fmla="*/ 0 h 1546861"/>
              <a:gd name="connsiteX1" fmla="*/ 1928909 w 2046656"/>
              <a:gd name="connsiteY1" fmla="*/ 0 h 1546861"/>
              <a:gd name="connsiteX2" fmla="*/ 2046656 w 2046656"/>
              <a:gd name="connsiteY2" fmla="*/ 117747 h 1546861"/>
              <a:gd name="connsiteX3" fmla="*/ 2046656 w 2046656"/>
              <a:gd name="connsiteY3" fmla="*/ 1429114 h 1546861"/>
              <a:gd name="connsiteX4" fmla="*/ 1928909 w 2046656"/>
              <a:gd name="connsiteY4" fmla="*/ 1546861 h 1546861"/>
              <a:gd name="connsiteX5" fmla="*/ 117747 w 2046656"/>
              <a:gd name="connsiteY5" fmla="*/ 1546861 h 1546861"/>
              <a:gd name="connsiteX6" fmla="*/ 0 w 2046656"/>
              <a:gd name="connsiteY6" fmla="*/ 1429114 h 1546861"/>
              <a:gd name="connsiteX7" fmla="*/ 0 w 2046656"/>
              <a:gd name="connsiteY7" fmla="*/ 117747 h 1546861"/>
              <a:gd name="connsiteX8" fmla="*/ 117747 w 2046656"/>
              <a:gd name="connsiteY8" fmla="*/ 0 h 154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46656" h="1546861">
                <a:moveTo>
                  <a:pt x="117747" y="0"/>
                </a:moveTo>
                <a:lnTo>
                  <a:pt x="1928909" y="0"/>
                </a:lnTo>
                <a:cubicBezTo>
                  <a:pt x="1993939" y="0"/>
                  <a:pt x="2046656" y="52717"/>
                  <a:pt x="2046656" y="117747"/>
                </a:cubicBezTo>
                <a:lnTo>
                  <a:pt x="2046656" y="1429114"/>
                </a:lnTo>
                <a:cubicBezTo>
                  <a:pt x="2046656" y="1494144"/>
                  <a:pt x="1993939" y="1546861"/>
                  <a:pt x="1928909" y="1546861"/>
                </a:cubicBezTo>
                <a:lnTo>
                  <a:pt x="117747" y="1546861"/>
                </a:lnTo>
                <a:cubicBezTo>
                  <a:pt x="52717" y="1546861"/>
                  <a:pt x="0" y="1494144"/>
                  <a:pt x="0" y="1429114"/>
                </a:cubicBezTo>
                <a:lnTo>
                  <a:pt x="0" y="117747"/>
                </a:lnTo>
                <a:cubicBezTo>
                  <a:pt x="0" y="52717"/>
                  <a:pt x="52717" y="0"/>
                  <a:pt x="117747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11377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28FF9A4-A8C4-422D-BD1F-05C8587C4A9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663208" y="5060806"/>
            <a:ext cx="2865586" cy="1797194"/>
          </a:xfrm>
          <a:custGeom>
            <a:avLst/>
            <a:gdLst>
              <a:gd name="connsiteX0" fmla="*/ 0 w 2865586"/>
              <a:gd name="connsiteY0" fmla="*/ 0 h 1797194"/>
              <a:gd name="connsiteX1" fmla="*/ 2865586 w 2865586"/>
              <a:gd name="connsiteY1" fmla="*/ 0 h 1797194"/>
              <a:gd name="connsiteX2" fmla="*/ 2865586 w 2865586"/>
              <a:gd name="connsiteY2" fmla="*/ 1797194 h 1797194"/>
              <a:gd name="connsiteX3" fmla="*/ 0 w 2865586"/>
              <a:gd name="connsiteY3" fmla="*/ 1797194 h 179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5586" h="1797194">
                <a:moveTo>
                  <a:pt x="0" y="0"/>
                </a:moveTo>
                <a:lnTo>
                  <a:pt x="2865586" y="0"/>
                </a:lnTo>
                <a:lnTo>
                  <a:pt x="2865586" y="1797194"/>
                </a:lnTo>
                <a:lnTo>
                  <a:pt x="0" y="1797194"/>
                </a:ln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F5321A2-9575-4F8F-B7D8-DD4B683EAD04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825247" y="5060806"/>
            <a:ext cx="2865586" cy="1797194"/>
          </a:xfrm>
          <a:custGeom>
            <a:avLst/>
            <a:gdLst>
              <a:gd name="connsiteX0" fmla="*/ 0 w 2865586"/>
              <a:gd name="connsiteY0" fmla="*/ 0 h 1797194"/>
              <a:gd name="connsiteX1" fmla="*/ 2865586 w 2865586"/>
              <a:gd name="connsiteY1" fmla="*/ 0 h 1797194"/>
              <a:gd name="connsiteX2" fmla="*/ 2865586 w 2865586"/>
              <a:gd name="connsiteY2" fmla="*/ 1797194 h 1797194"/>
              <a:gd name="connsiteX3" fmla="*/ 0 w 2865586"/>
              <a:gd name="connsiteY3" fmla="*/ 1797194 h 179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5586" h="1797194">
                <a:moveTo>
                  <a:pt x="0" y="0"/>
                </a:moveTo>
                <a:lnTo>
                  <a:pt x="2865586" y="0"/>
                </a:lnTo>
                <a:lnTo>
                  <a:pt x="2865586" y="1797194"/>
                </a:lnTo>
                <a:lnTo>
                  <a:pt x="0" y="1797194"/>
                </a:ln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6A08D49-7303-4CF8-9279-4B8D6713212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501167" y="5060806"/>
            <a:ext cx="2865586" cy="1797194"/>
          </a:xfrm>
          <a:custGeom>
            <a:avLst/>
            <a:gdLst>
              <a:gd name="connsiteX0" fmla="*/ 0 w 2865586"/>
              <a:gd name="connsiteY0" fmla="*/ 0 h 1797194"/>
              <a:gd name="connsiteX1" fmla="*/ 2865586 w 2865586"/>
              <a:gd name="connsiteY1" fmla="*/ 0 h 1797194"/>
              <a:gd name="connsiteX2" fmla="*/ 2865586 w 2865586"/>
              <a:gd name="connsiteY2" fmla="*/ 1797194 h 1797194"/>
              <a:gd name="connsiteX3" fmla="*/ 0 w 2865586"/>
              <a:gd name="connsiteY3" fmla="*/ 1797194 h 17971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65586" h="1797194">
                <a:moveTo>
                  <a:pt x="0" y="0"/>
                </a:moveTo>
                <a:lnTo>
                  <a:pt x="2865586" y="0"/>
                </a:lnTo>
                <a:lnTo>
                  <a:pt x="2865586" y="1797194"/>
                </a:lnTo>
                <a:lnTo>
                  <a:pt x="0" y="1797194"/>
                </a:ln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06765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7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8D4278B6-27B4-4942-A5D1-D6EA43AF1AE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65148" y="4084348"/>
            <a:ext cx="1262474" cy="1262994"/>
          </a:xfrm>
          <a:custGeom>
            <a:avLst/>
            <a:gdLst>
              <a:gd name="connsiteX0" fmla="*/ 631237 w 1262474"/>
              <a:gd name="connsiteY0" fmla="*/ 0 h 1262994"/>
              <a:gd name="connsiteX1" fmla="*/ 1262474 w 1262474"/>
              <a:gd name="connsiteY1" fmla="*/ 0 h 1262994"/>
              <a:gd name="connsiteX2" fmla="*/ 1262474 w 1262474"/>
              <a:gd name="connsiteY2" fmla="*/ 631497 h 1262994"/>
              <a:gd name="connsiteX3" fmla="*/ 631237 w 1262474"/>
              <a:gd name="connsiteY3" fmla="*/ 1262994 h 1262994"/>
              <a:gd name="connsiteX4" fmla="*/ 0 w 1262474"/>
              <a:gd name="connsiteY4" fmla="*/ 631497 h 1262994"/>
              <a:gd name="connsiteX5" fmla="*/ 631237 w 1262474"/>
              <a:gd name="connsiteY5" fmla="*/ 0 h 12629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62474" h="1262994">
                <a:moveTo>
                  <a:pt x="631237" y="0"/>
                </a:moveTo>
                <a:lnTo>
                  <a:pt x="1262474" y="0"/>
                </a:lnTo>
                <a:lnTo>
                  <a:pt x="1262474" y="631497"/>
                </a:lnTo>
                <a:cubicBezTo>
                  <a:pt x="1262474" y="980263"/>
                  <a:pt x="979860" y="1262994"/>
                  <a:pt x="631237" y="1262994"/>
                </a:cubicBezTo>
                <a:cubicBezTo>
                  <a:pt x="282614" y="1262994"/>
                  <a:pt x="0" y="980263"/>
                  <a:pt x="0" y="631497"/>
                </a:cubicBezTo>
                <a:cubicBezTo>
                  <a:pt x="0" y="282731"/>
                  <a:pt x="282614" y="0"/>
                  <a:pt x="631237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8402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2B4896A-EC1B-47BB-858D-652D1B3926F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749559" y="2101208"/>
            <a:ext cx="2141050" cy="1919508"/>
          </a:xfrm>
          <a:prstGeom prst="roundRect">
            <a:avLst>
              <a:gd name="adj" fmla="val 11374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 dirty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B9A15A9-1AD9-4A23-B841-69DEDBDB095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2869" y="1780883"/>
            <a:ext cx="2754441" cy="2469428"/>
          </a:xfrm>
          <a:prstGeom prst="roundRect">
            <a:avLst>
              <a:gd name="adj" fmla="val 9026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277796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6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B4FEBF70-12CF-42BC-8B86-5D9DC27996F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21982" y="1393716"/>
            <a:ext cx="5380358" cy="3025884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6A6C13B-C0D8-4F03-BEA9-475D98A11B4B}"/>
              </a:ext>
            </a:extLst>
          </p:cNvPr>
          <p:cNvSpPr/>
          <p:nvPr userDrawn="1"/>
        </p:nvSpPr>
        <p:spPr>
          <a:xfrm>
            <a:off x="11379147" y="6153150"/>
            <a:ext cx="814553" cy="704850"/>
          </a:xfrm>
          <a:custGeom>
            <a:avLst/>
            <a:gdLst>
              <a:gd name="connsiteX0" fmla="*/ 850333 w 1165338"/>
              <a:gd name="connsiteY0" fmla="*/ 0 h 1008391"/>
              <a:gd name="connsiteX1" fmla="*/ 1103196 w 1165338"/>
              <a:gd name="connsiteY1" fmla="*/ 38230 h 1008391"/>
              <a:gd name="connsiteX2" fmla="*/ 1165338 w 1165338"/>
              <a:gd name="connsiteY2" fmla="*/ 60974 h 1008391"/>
              <a:gd name="connsiteX3" fmla="*/ 1165338 w 1165338"/>
              <a:gd name="connsiteY3" fmla="*/ 1008391 h 1008391"/>
              <a:gd name="connsiteX4" fmla="*/ 15244 w 1165338"/>
              <a:gd name="connsiteY4" fmla="*/ 1008391 h 1008391"/>
              <a:gd name="connsiteX5" fmla="*/ 4390 w 1165338"/>
              <a:gd name="connsiteY5" fmla="*/ 937275 h 1008391"/>
              <a:gd name="connsiteX6" fmla="*/ 0 w 1165338"/>
              <a:gd name="connsiteY6" fmla="*/ 850333 h 1008391"/>
              <a:gd name="connsiteX7" fmla="*/ 850333 w 1165338"/>
              <a:gd name="connsiteY7" fmla="*/ 0 h 1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5338" h="1008391">
                <a:moveTo>
                  <a:pt x="850333" y="0"/>
                </a:moveTo>
                <a:cubicBezTo>
                  <a:pt x="938388" y="0"/>
                  <a:pt x="1023317" y="13385"/>
                  <a:pt x="1103196" y="38230"/>
                </a:cubicBezTo>
                <a:lnTo>
                  <a:pt x="1165338" y="60974"/>
                </a:lnTo>
                <a:lnTo>
                  <a:pt x="1165338" y="1008391"/>
                </a:lnTo>
                <a:lnTo>
                  <a:pt x="15244" y="1008391"/>
                </a:lnTo>
                <a:lnTo>
                  <a:pt x="4390" y="937275"/>
                </a:lnTo>
                <a:cubicBezTo>
                  <a:pt x="1487" y="908689"/>
                  <a:pt x="0" y="879685"/>
                  <a:pt x="0" y="850333"/>
                </a:cubicBezTo>
                <a:cubicBezTo>
                  <a:pt x="0" y="380707"/>
                  <a:pt x="380707" y="0"/>
                  <a:pt x="8503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7A2A6F-9D16-43F6-A685-1C2D710220F6}"/>
              </a:ext>
            </a:extLst>
          </p:cNvPr>
          <p:cNvSpPr txBox="1"/>
          <p:nvPr userDrawn="1"/>
        </p:nvSpPr>
        <p:spPr>
          <a:xfrm flipH="1">
            <a:off x="11298424" y="6347801"/>
            <a:ext cx="706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600" b="0" i="0" smtClean="0">
                <a:solidFill>
                  <a:srgbClr val="011030"/>
                </a:solidFill>
                <a:latin typeface="+mj-lt"/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‹N›</a:t>
            </a:fld>
            <a:endParaRPr lang="id-ID" sz="1800" b="0" i="0" dirty="0">
              <a:solidFill>
                <a:srgbClr val="011030"/>
              </a:solidFill>
              <a:latin typeface="+mj-lt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6641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8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">
            <a:extLst>
              <a:ext uri="{FF2B5EF4-FFF2-40B4-BE49-F238E27FC236}">
                <a16:creationId xmlns:a16="http://schemas.microsoft.com/office/drawing/2014/main" id="{397FB873-464D-4F9D-8FE7-7C726C52DF7F}"/>
              </a:ext>
            </a:extLst>
          </p:cNvPr>
          <p:cNvSpPr/>
          <p:nvPr userDrawn="1"/>
        </p:nvSpPr>
        <p:spPr>
          <a:xfrm>
            <a:off x="11379147" y="6153150"/>
            <a:ext cx="814553" cy="704850"/>
          </a:xfrm>
          <a:custGeom>
            <a:avLst/>
            <a:gdLst>
              <a:gd name="connsiteX0" fmla="*/ 850333 w 1165338"/>
              <a:gd name="connsiteY0" fmla="*/ 0 h 1008391"/>
              <a:gd name="connsiteX1" fmla="*/ 1103196 w 1165338"/>
              <a:gd name="connsiteY1" fmla="*/ 38230 h 1008391"/>
              <a:gd name="connsiteX2" fmla="*/ 1165338 w 1165338"/>
              <a:gd name="connsiteY2" fmla="*/ 60974 h 1008391"/>
              <a:gd name="connsiteX3" fmla="*/ 1165338 w 1165338"/>
              <a:gd name="connsiteY3" fmla="*/ 1008391 h 1008391"/>
              <a:gd name="connsiteX4" fmla="*/ 15244 w 1165338"/>
              <a:gd name="connsiteY4" fmla="*/ 1008391 h 1008391"/>
              <a:gd name="connsiteX5" fmla="*/ 4390 w 1165338"/>
              <a:gd name="connsiteY5" fmla="*/ 937275 h 1008391"/>
              <a:gd name="connsiteX6" fmla="*/ 0 w 1165338"/>
              <a:gd name="connsiteY6" fmla="*/ 850333 h 1008391"/>
              <a:gd name="connsiteX7" fmla="*/ 850333 w 1165338"/>
              <a:gd name="connsiteY7" fmla="*/ 0 h 1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5338" h="1008391">
                <a:moveTo>
                  <a:pt x="850333" y="0"/>
                </a:moveTo>
                <a:cubicBezTo>
                  <a:pt x="938388" y="0"/>
                  <a:pt x="1023317" y="13385"/>
                  <a:pt x="1103196" y="38230"/>
                </a:cubicBezTo>
                <a:lnTo>
                  <a:pt x="1165338" y="60974"/>
                </a:lnTo>
                <a:lnTo>
                  <a:pt x="1165338" y="1008391"/>
                </a:lnTo>
                <a:lnTo>
                  <a:pt x="15244" y="1008391"/>
                </a:lnTo>
                <a:lnTo>
                  <a:pt x="4390" y="937275"/>
                </a:lnTo>
                <a:cubicBezTo>
                  <a:pt x="1487" y="908689"/>
                  <a:pt x="0" y="879685"/>
                  <a:pt x="0" y="850333"/>
                </a:cubicBezTo>
                <a:cubicBezTo>
                  <a:pt x="0" y="380707"/>
                  <a:pt x="380707" y="0"/>
                  <a:pt x="8503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DE80D9D-2035-4FE7-9100-20AC3433D280}"/>
              </a:ext>
            </a:extLst>
          </p:cNvPr>
          <p:cNvSpPr txBox="1"/>
          <p:nvPr userDrawn="1"/>
        </p:nvSpPr>
        <p:spPr>
          <a:xfrm flipH="1">
            <a:off x="11298424" y="6347801"/>
            <a:ext cx="706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600" b="0" i="0" smtClean="0">
                <a:solidFill>
                  <a:srgbClr val="011030"/>
                </a:solidFill>
                <a:latin typeface="+mj-lt"/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‹N›</a:t>
            </a:fld>
            <a:endParaRPr lang="id-ID" sz="1800" b="0" i="0" dirty="0">
              <a:solidFill>
                <a:srgbClr val="011030"/>
              </a:solidFill>
              <a:latin typeface="+mj-lt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2104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6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548952F-2636-488C-8079-6F905C7E705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75872" y="1363680"/>
            <a:ext cx="1893276" cy="1893276"/>
          </a:xfrm>
          <a:custGeom>
            <a:avLst/>
            <a:gdLst>
              <a:gd name="connsiteX0" fmla="*/ 907440 w 1893276"/>
              <a:gd name="connsiteY0" fmla="*/ 794 h 1893276"/>
              <a:gd name="connsiteX1" fmla="*/ 1190337 w 1893276"/>
              <a:gd name="connsiteY1" fmla="*/ 32149 h 1893276"/>
              <a:gd name="connsiteX2" fmla="*/ 1861128 w 1893276"/>
              <a:gd name="connsiteY2" fmla="*/ 1190337 h 1893276"/>
              <a:gd name="connsiteX3" fmla="*/ 702939 w 1893276"/>
              <a:gd name="connsiteY3" fmla="*/ 1861128 h 1893276"/>
              <a:gd name="connsiteX4" fmla="*/ 32149 w 1893276"/>
              <a:gd name="connsiteY4" fmla="*/ 702939 h 1893276"/>
              <a:gd name="connsiteX5" fmla="*/ 907440 w 1893276"/>
              <a:gd name="connsiteY5" fmla="*/ 794 h 189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276" h="1893276">
                <a:moveTo>
                  <a:pt x="907440" y="794"/>
                </a:moveTo>
                <a:cubicBezTo>
                  <a:pt x="1000467" y="-3033"/>
                  <a:pt x="1095639" y="6913"/>
                  <a:pt x="1190337" y="32149"/>
                </a:cubicBezTo>
                <a:cubicBezTo>
                  <a:pt x="1695396" y="166740"/>
                  <a:pt x="1995719" y="685279"/>
                  <a:pt x="1861128" y="1190337"/>
                </a:cubicBezTo>
                <a:cubicBezTo>
                  <a:pt x="1726537" y="1695396"/>
                  <a:pt x="1207997" y="1995719"/>
                  <a:pt x="702939" y="1861128"/>
                </a:cubicBezTo>
                <a:cubicBezTo>
                  <a:pt x="197881" y="1726537"/>
                  <a:pt x="-102443" y="1207997"/>
                  <a:pt x="32149" y="702939"/>
                </a:cubicBezTo>
                <a:cubicBezTo>
                  <a:pt x="141504" y="292579"/>
                  <a:pt x="504325" y="17376"/>
                  <a:pt x="907440" y="794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FB6A9C4-02D0-470D-B4B9-400FA87DF18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722852" y="2131666"/>
            <a:ext cx="1893276" cy="1893276"/>
          </a:xfrm>
          <a:custGeom>
            <a:avLst/>
            <a:gdLst>
              <a:gd name="connsiteX0" fmla="*/ 907440 w 1893276"/>
              <a:gd name="connsiteY0" fmla="*/ 794 h 1893276"/>
              <a:gd name="connsiteX1" fmla="*/ 1190337 w 1893276"/>
              <a:gd name="connsiteY1" fmla="*/ 32149 h 1893276"/>
              <a:gd name="connsiteX2" fmla="*/ 1861128 w 1893276"/>
              <a:gd name="connsiteY2" fmla="*/ 1190337 h 1893276"/>
              <a:gd name="connsiteX3" fmla="*/ 702939 w 1893276"/>
              <a:gd name="connsiteY3" fmla="*/ 1861128 h 1893276"/>
              <a:gd name="connsiteX4" fmla="*/ 32149 w 1893276"/>
              <a:gd name="connsiteY4" fmla="*/ 702939 h 1893276"/>
              <a:gd name="connsiteX5" fmla="*/ 907440 w 1893276"/>
              <a:gd name="connsiteY5" fmla="*/ 794 h 189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276" h="1893276">
                <a:moveTo>
                  <a:pt x="907440" y="794"/>
                </a:moveTo>
                <a:cubicBezTo>
                  <a:pt x="1000467" y="-3033"/>
                  <a:pt x="1095639" y="6913"/>
                  <a:pt x="1190337" y="32149"/>
                </a:cubicBezTo>
                <a:cubicBezTo>
                  <a:pt x="1695396" y="166740"/>
                  <a:pt x="1995719" y="685279"/>
                  <a:pt x="1861128" y="1190337"/>
                </a:cubicBezTo>
                <a:cubicBezTo>
                  <a:pt x="1726537" y="1695396"/>
                  <a:pt x="1207997" y="1995719"/>
                  <a:pt x="702939" y="1861128"/>
                </a:cubicBezTo>
                <a:cubicBezTo>
                  <a:pt x="197881" y="1726537"/>
                  <a:pt x="-102443" y="1207997"/>
                  <a:pt x="32149" y="702939"/>
                </a:cubicBezTo>
                <a:cubicBezTo>
                  <a:pt x="141504" y="292579"/>
                  <a:pt x="504325" y="17376"/>
                  <a:pt x="907440" y="794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66C8406-B7DB-44E8-8C11-93B0A8C3CF5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149364" y="1774340"/>
            <a:ext cx="1893276" cy="1893276"/>
          </a:xfrm>
          <a:custGeom>
            <a:avLst/>
            <a:gdLst>
              <a:gd name="connsiteX0" fmla="*/ 907440 w 1893276"/>
              <a:gd name="connsiteY0" fmla="*/ 794 h 1893276"/>
              <a:gd name="connsiteX1" fmla="*/ 1190337 w 1893276"/>
              <a:gd name="connsiteY1" fmla="*/ 32149 h 1893276"/>
              <a:gd name="connsiteX2" fmla="*/ 1861128 w 1893276"/>
              <a:gd name="connsiteY2" fmla="*/ 1190337 h 1893276"/>
              <a:gd name="connsiteX3" fmla="*/ 702939 w 1893276"/>
              <a:gd name="connsiteY3" fmla="*/ 1861128 h 1893276"/>
              <a:gd name="connsiteX4" fmla="*/ 32149 w 1893276"/>
              <a:gd name="connsiteY4" fmla="*/ 702939 h 1893276"/>
              <a:gd name="connsiteX5" fmla="*/ 907440 w 1893276"/>
              <a:gd name="connsiteY5" fmla="*/ 794 h 18932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93276" h="1893276">
                <a:moveTo>
                  <a:pt x="907440" y="794"/>
                </a:moveTo>
                <a:cubicBezTo>
                  <a:pt x="1000467" y="-3033"/>
                  <a:pt x="1095639" y="6913"/>
                  <a:pt x="1190337" y="32149"/>
                </a:cubicBezTo>
                <a:cubicBezTo>
                  <a:pt x="1695396" y="166740"/>
                  <a:pt x="1995719" y="685279"/>
                  <a:pt x="1861128" y="1190337"/>
                </a:cubicBezTo>
                <a:cubicBezTo>
                  <a:pt x="1726537" y="1695396"/>
                  <a:pt x="1207997" y="1995719"/>
                  <a:pt x="702939" y="1861128"/>
                </a:cubicBezTo>
                <a:cubicBezTo>
                  <a:pt x="197881" y="1726537"/>
                  <a:pt x="-102443" y="1207997"/>
                  <a:pt x="32149" y="702939"/>
                </a:cubicBezTo>
                <a:cubicBezTo>
                  <a:pt x="141504" y="292579"/>
                  <a:pt x="504325" y="17376"/>
                  <a:pt x="907440" y="794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373FDF1-DFC2-497B-9535-CEA0C826C559}"/>
              </a:ext>
            </a:extLst>
          </p:cNvPr>
          <p:cNvSpPr/>
          <p:nvPr userDrawn="1"/>
        </p:nvSpPr>
        <p:spPr>
          <a:xfrm>
            <a:off x="11379147" y="6153150"/>
            <a:ext cx="814553" cy="704850"/>
          </a:xfrm>
          <a:custGeom>
            <a:avLst/>
            <a:gdLst>
              <a:gd name="connsiteX0" fmla="*/ 850333 w 1165338"/>
              <a:gd name="connsiteY0" fmla="*/ 0 h 1008391"/>
              <a:gd name="connsiteX1" fmla="*/ 1103196 w 1165338"/>
              <a:gd name="connsiteY1" fmla="*/ 38230 h 1008391"/>
              <a:gd name="connsiteX2" fmla="*/ 1165338 w 1165338"/>
              <a:gd name="connsiteY2" fmla="*/ 60974 h 1008391"/>
              <a:gd name="connsiteX3" fmla="*/ 1165338 w 1165338"/>
              <a:gd name="connsiteY3" fmla="*/ 1008391 h 1008391"/>
              <a:gd name="connsiteX4" fmla="*/ 15244 w 1165338"/>
              <a:gd name="connsiteY4" fmla="*/ 1008391 h 1008391"/>
              <a:gd name="connsiteX5" fmla="*/ 4390 w 1165338"/>
              <a:gd name="connsiteY5" fmla="*/ 937275 h 1008391"/>
              <a:gd name="connsiteX6" fmla="*/ 0 w 1165338"/>
              <a:gd name="connsiteY6" fmla="*/ 850333 h 1008391"/>
              <a:gd name="connsiteX7" fmla="*/ 850333 w 1165338"/>
              <a:gd name="connsiteY7" fmla="*/ 0 h 1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5338" h="1008391">
                <a:moveTo>
                  <a:pt x="850333" y="0"/>
                </a:moveTo>
                <a:cubicBezTo>
                  <a:pt x="938388" y="0"/>
                  <a:pt x="1023317" y="13385"/>
                  <a:pt x="1103196" y="38230"/>
                </a:cubicBezTo>
                <a:lnTo>
                  <a:pt x="1165338" y="60974"/>
                </a:lnTo>
                <a:lnTo>
                  <a:pt x="1165338" y="1008391"/>
                </a:lnTo>
                <a:lnTo>
                  <a:pt x="15244" y="1008391"/>
                </a:lnTo>
                <a:lnTo>
                  <a:pt x="4390" y="937275"/>
                </a:lnTo>
                <a:cubicBezTo>
                  <a:pt x="1487" y="908689"/>
                  <a:pt x="0" y="879685"/>
                  <a:pt x="0" y="850333"/>
                </a:cubicBezTo>
                <a:cubicBezTo>
                  <a:pt x="0" y="380707"/>
                  <a:pt x="380707" y="0"/>
                  <a:pt x="850333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353D3CD-BC21-4049-A16B-0AD901C4DC78}"/>
              </a:ext>
            </a:extLst>
          </p:cNvPr>
          <p:cNvSpPr txBox="1"/>
          <p:nvPr userDrawn="1"/>
        </p:nvSpPr>
        <p:spPr>
          <a:xfrm flipH="1">
            <a:off x="11298424" y="6347801"/>
            <a:ext cx="706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600" b="0" i="0" smtClean="0">
                <a:solidFill>
                  <a:srgbClr val="011030"/>
                </a:solidFill>
                <a:latin typeface="+mj-lt"/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‹N›</a:t>
            </a:fld>
            <a:endParaRPr lang="id-ID" sz="1800" b="0" i="0" dirty="0">
              <a:solidFill>
                <a:srgbClr val="011030"/>
              </a:solidFill>
              <a:latin typeface="+mj-lt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82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6" grpId="0" animBg="1"/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93197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F1BFB510-80D6-40E2-9DE5-737CFE9D1E0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143254" y="923131"/>
            <a:ext cx="2302246" cy="2404869"/>
          </a:xfrm>
          <a:prstGeom prst="roundRect">
            <a:avLst>
              <a:gd name="adj" fmla="val 7649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26" name="Picture Placeholder 4">
            <a:extLst>
              <a:ext uri="{FF2B5EF4-FFF2-40B4-BE49-F238E27FC236}">
                <a16:creationId xmlns:a16="http://schemas.microsoft.com/office/drawing/2014/main" id="{53CB6ADE-640E-4D54-9F2C-C0A0DAF44FE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72496" y="923131"/>
            <a:ext cx="2302246" cy="2404869"/>
          </a:xfrm>
          <a:prstGeom prst="roundRect">
            <a:avLst>
              <a:gd name="adj" fmla="val 7649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28" name="Picture Placeholder 4">
            <a:extLst>
              <a:ext uri="{FF2B5EF4-FFF2-40B4-BE49-F238E27FC236}">
                <a16:creationId xmlns:a16="http://schemas.microsoft.com/office/drawing/2014/main" id="{CEB5C981-5028-4BC6-BE17-413857E821A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63637" y="3529999"/>
            <a:ext cx="4775199" cy="2404869"/>
          </a:xfrm>
          <a:prstGeom prst="roundRect">
            <a:avLst>
              <a:gd name="adj" fmla="val 7649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35D1FDFE-ADF6-4E23-946D-E683EF6C516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624517" y="923131"/>
            <a:ext cx="2403846" cy="5011737"/>
          </a:xfrm>
          <a:prstGeom prst="roundRect">
            <a:avLst>
              <a:gd name="adj" fmla="val 6546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2495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8" grpId="0" animBg="1"/>
      <p:bldP spid="24" grpId="0" animBg="1"/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7B39139-C19F-44FA-B12C-921984BB75C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238112" y="1774716"/>
            <a:ext cx="2757782" cy="3301856"/>
          </a:xfrm>
          <a:prstGeom prst="roundRect">
            <a:avLst>
              <a:gd name="adj" fmla="val 12062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7491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5F6E2A-857A-49D4-8DD4-9783B93C55E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689099" y="2"/>
            <a:ext cx="8813802" cy="3206335"/>
          </a:xfrm>
          <a:custGeom>
            <a:avLst/>
            <a:gdLst>
              <a:gd name="connsiteX0" fmla="*/ 0 w 8813802"/>
              <a:gd name="connsiteY0" fmla="*/ 0 h 3206335"/>
              <a:gd name="connsiteX1" fmla="*/ 8813802 w 8813802"/>
              <a:gd name="connsiteY1" fmla="*/ 0 h 3206335"/>
              <a:gd name="connsiteX2" fmla="*/ 8813802 w 8813802"/>
              <a:gd name="connsiteY2" fmla="*/ 2671935 h 3206335"/>
              <a:gd name="connsiteX3" fmla="*/ 8279402 w 8813802"/>
              <a:gd name="connsiteY3" fmla="*/ 3206335 h 3206335"/>
              <a:gd name="connsiteX4" fmla="*/ 534400 w 8813802"/>
              <a:gd name="connsiteY4" fmla="*/ 3206335 h 3206335"/>
              <a:gd name="connsiteX5" fmla="*/ 0 w 8813802"/>
              <a:gd name="connsiteY5" fmla="*/ 2671935 h 3206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813802" h="3206335">
                <a:moveTo>
                  <a:pt x="0" y="0"/>
                </a:moveTo>
                <a:lnTo>
                  <a:pt x="8813802" y="0"/>
                </a:lnTo>
                <a:lnTo>
                  <a:pt x="8813802" y="2671935"/>
                </a:lnTo>
                <a:cubicBezTo>
                  <a:pt x="8813802" y="2967076"/>
                  <a:pt x="8574543" y="3206335"/>
                  <a:pt x="8279402" y="3206335"/>
                </a:cubicBezTo>
                <a:lnTo>
                  <a:pt x="534400" y="3206335"/>
                </a:lnTo>
                <a:cubicBezTo>
                  <a:pt x="239259" y="3206335"/>
                  <a:pt x="0" y="2967076"/>
                  <a:pt x="0" y="2671935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109287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205AB86-63FD-45DD-9F5E-A15EAFD76FA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34742" y="1797494"/>
            <a:ext cx="5165281" cy="3104274"/>
          </a:xfrm>
          <a:custGeom>
            <a:avLst/>
            <a:gdLst>
              <a:gd name="connsiteX0" fmla="*/ 301394 w 5661882"/>
              <a:gd name="connsiteY0" fmla="*/ 0 h 3104274"/>
              <a:gd name="connsiteX1" fmla="*/ 5360488 w 5661882"/>
              <a:gd name="connsiteY1" fmla="*/ 0 h 3104274"/>
              <a:gd name="connsiteX2" fmla="*/ 5661882 w 5661882"/>
              <a:gd name="connsiteY2" fmla="*/ 301394 h 3104274"/>
              <a:gd name="connsiteX3" fmla="*/ 5661882 w 5661882"/>
              <a:gd name="connsiteY3" fmla="*/ 2802880 h 3104274"/>
              <a:gd name="connsiteX4" fmla="*/ 5360488 w 5661882"/>
              <a:gd name="connsiteY4" fmla="*/ 3104274 h 3104274"/>
              <a:gd name="connsiteX5" fmla="*/ 301394 w 5661882"/>
              <a:gd name="connsiteY5" fmla="*/ 3104274 h 3104274"/>
              <a:gd name="connsiteX6" fmla="*/ 0 w 5661882"/>
              <a:gd name="connsiteY6" fmla="*/ 2802880 h 3104274"/>
              <a:gd name="connsiteX7" fmla="*/ 0 w 5661882"/>
              <a:gd name="connsiteY7" fmla="*/ 301394 h 3104274"/>
              <a:gd name="connsiteX8" fmla="*/ 301394 w 5661882"/>
              <a:gd name="connsiteY8" fmla="*/ 0 h 31042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661882" h="3104274">
                <a:moveTo>
                  <a:pt x="301394" y="0"/>
                </a:moveTo>
                <a:lnTo>
                  <a:pt x="5360488" y="0"/>
                </a:lnTo>
                <a:cubicBezTo>
                  <a:pt x="5526943" y="0"/>
                  <a:pt x="5661882" y="134939"/>
                  <a:pt x="5661882" y="301394"/>
                </a:cubicBezTo>
                <a:lnTo>
                  <a:pt x="5661882" y="2802880"/>
                </a:lnTo>
                <a:cubicBezTo>
                  <a:pt x="5661882" y="2969335"/>
                  <a:pt x="5526943" y="3104274"/>
                  <a:pt x="5360488" y="3104274"/>
                </a:cubicBezTo>
                <a:lnTo>
                  <a:pt x="301394" y="3104274"/>
                </a:lnTo>
                <a:cubicBezTo>
                  <a:pt x="134939" y="3104274"/>
                  <a:pt x="0" y="2969335"/>
                  <a:pt x="0" y="2802880"/>
                </a:cubicBezTo>
                <a:lnTo>
                  <a:pt x="0" y="301394"/>
                </a:lnTo>
                <a:cubicBezTo>
                  <a:pt x="0" y="134939"/>
                  <a:pt x="134939" y="0"/>
                  <a:pt x="301394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3085344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858943BA-70EB-40EF-9C88-EC69362906D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746314" y="3848671"/>
            <a:ext cx="1166066" cy="1166063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792BB69-E46A-48BB-835B-9614A75D079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789889" y="5217937"/>
            <a:ext cx="956425" cy="956441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1748A3B7-E155-473F-8757-A39FDDE579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91177" y="683622"/>
            <a:ext cx="956441" cy="956441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5156E8A4-D461-4E06-AA3F-9A60BB8D596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125112" y="1843267"/>
            <a:ext cx="1166066" cy="1166059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C733499-92B5-4EE5-8828-11D0F7A83B5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554815" y="1843267"/>
            <a:ext cx="2332127" cy="2332124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61A6F34-540F-40DD-BBA8-06618D5C3BC6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50565" y="2682611"/>
            <a:ext cx="2332127" cy="2332124"/>
          </a:xfrm>
          <a:prstGeom prst="roundRect">
            <a:avLst>
              <a:gd name="adj" fmla="val 1067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08552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16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2" grpId="0" animBg="1"/>
      <p:bldP spid="11" grpId="0" animBg="1"/>
      <p:bldP spid="10" grpId="0" animBg="1"/>
      <p:bldP spid="9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E2F970D-659D-4203-94B4-F4CE8A60D9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1114" y="1527060"/>
            <a:ext cx="1883197" cy="4124537"/>
          </a:xfrm>
          <a:custGeom>
            <a:avLst/>
            <a:gdLst>
              <a:gd name="connsiteX0" fmla="*/ 196031 w 1883197"/>
              <a:gd name="connsiteY0" fmla="*/ 1 h 4124537"/>
              <a:gd name="connsiteX1" fmla="*/ 368929 w 1883197"/>
              <a:gd name="connsiteY1" fmla="*/ 1 h 4124537"/>
              <a:gd name="connsiteX2" fmla="*/ 405007 w 1883197"/>
              <a:gd name="connsiteY2" fmla="*/ 36169 h 4124537"/>
              <a:gd name="connsiteX3" fmla="*/ 404998 w 1883197"/>
              <a:gd name="connsiteY3" fmla="*/ 36963 h 4124537"/>
              <a:gd name="connsiteX4" fmla="*/ 519219 w 1883197"/>
              <a:gd name="connsiteY4" fmla="*/ 150601 h 4124537"/>
              <a:gd name="connsiteX5" fmla="*/ 1368683 w 1883197"/>
              <a:gd name="connsiteY5" fmla="*/ 150601 h 4124537"/>
              <a:gd name="connsiteX6" fmla="*/ 1482381 w 1883197"/>
              <a:gd name="connsiteY6" fmla="*/ 36963 h 4124537"/>
              <a:gd name="connsiteX7" fmla="*/ 1518451 w 1883197"/>
              <a:gd name="connsiteY7" fmla="*/ 657 h 4124537"/>
              <a:gd name="connsiteX8" fmla="*/ 1688343 w 1883197"/>
              <a:gd name="connsiteY8" fmla="*/ 657 h 4124537"/>
              <a:gd name="connsiteX9" fmla="*/ 1883197 w 1883197"/>
              <a:gd name="connsiteY9" fmla="*/ 195952 h 4124537"/>
              <a:gd name="connsiteX10" fmla="*/ 1883197 w 1883197"/>
              <a:gd name="connsiteY10" fmla="*/ 3927930 h 4124537"/>
              <a:gd name="connsiteX11" fmla="*/ 1687167 w 1883197"/>
              <a:gd name="connsiteY11" fmla="*/ 4124537 h 4124537"/>
              <a:gd name="connsiteX12" fmla="*/ 195377 w 1883197"/>
              <a:gd name="connsiteY12" fmla="*/ 4124537 h 4124537"/>
              <a:gd name="connsiteX13" fmla="*/ 0 w 1883197"/>
              <a:gd name="connsiteY13" fmla="*/ 3927930 h 4124537"/>
              <a:gd name="connsiteX14" fmla="*/ 0 w 1883197"/>
              <a:gd name="connsiteY14" fmla="*/ 195952 h 4124537"/>
              <a:gd name="connsiteX15" fmla="*/ 196031 w 1883197"/>
              <a:gd name="connsiteY15" fmla="*/ 1 h 412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83197" h="4124537">
                <a:moveTo>
                  <a:pt x="196031" y="1"/>
                </a:moveTo>
                <a:lnTo>
                  <a:pt x="368929" y="1"/>
                </a:lnTo>
                <a:cubicBezTo>
                  <a:pt x="388849" y="-3"/>
                  <a:pt x="405003" y="16189"/>
                  <a:pt x="405007" y="36169"/>
                </a:cubicBezTo>
                <a:cubicBezTo>
                  <a:pt x="405007" y="36433"/>
                  <a:pt x="405004" y="36698"/>
                  <a:pt x="404998" y="36963"/>
                </a:cubicBezTo>
                <a:cubicBezTo>
                  <a:pt x="405358" y="99932"/>
                  <a:pt x="456433" y="150747"/>
                  <a:pt x="519219" y="150601"/>
                </a:cubicBezTo>
                <a:lnTo>
                  <a:pt x="1368683" y="150601"/>
                </a:lnTo>
                <a:cubicBezTo>
                  <a:pt x="1431264" y="150459"/>
                  <a:pt x="1482021" y="99728"/>
                  <a:pt x="1482381" y="36963"/>
                </a:cubicBezTo>
                <a:cubicBezTo>
                  <a:pt x="1482381" y="16963"/>
                  <a:pt x="1498508" y="728"/>
                  <a:pt x="1518451" y="657"/>
                </a:cubicBezTo>
                <a:lnTo>
                  <a:pt x="1688343" y="657"/>
                </a:lnTo>
                <a:cubicBezTo>
                  <a:pt x="1795640" y="1300"/>
                  <a:pt x="1882484" y="88341"/>
                  <a:pt x="1883197" y="195952"/>
                </a:cubicBezTo>
                <a:lnTo>
                  <a:pt x="1883197" y="3927930"/>
                </a:lnTo>
                <a:cubicBezTo>
                  <a:pt x="1883197" y="4036512"/>
                  <a:pt x="1795431" y="4124537"/>
                  <a:pt x="1687167" y="4124537"/>
                </a:cubicBezTo>
                <a:lnTo>
                  <a:pt x="195377" y="4124537"/>
                </a:lnTo>
                <a:cubicBezTo>
                  <a:pt x="87367" y="4124174"/>
                  <a:pt x="0" y="4036256"/>
                  <a:pt x="0" y="3927930"/>
                </a:cubicBezTo>
                <a:lnTo>
                  <a:pt x="0" y="195952"/>
                </a:lnTo>
                <a:cubicBezTo>
                  <a:pt x="360" y="87626"/>
                  <a:pt x="88020" y="1"/>
                  <a:pt x="196031" y="1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196C53C-2726-470E-BC20-F4BACA68A1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8571753" y="980795"/>
            <a:ext cx="1883197" cy="4124537"/>
          </a:xfrm>
          <a:custGeom>
            <a:avLst/>
            <a:gdLst>
              <a:gd name="connsiteX0" fmla="*/ 196031 w 1883197"/>
              <a:gd name="connsiteY0" fmla="*/ 1 h 4124537"/>
              <a:gd name="connsiteX1" fmla="*/ 368929 w 1883197"/>
              <a:gd name="connsiteY1" fmla="*/ 1 h 4124537"/>
              <a:gd name="connsiteX2" fmla="*/ 405007 w 1883197"/>
              <a:gd name="connsiteY2" fmla="*/ 36169 h 4124537"/>
              <a:gd name="connsiteX3" fmla="*/ 404998 w 1883197"/>
              <a:gd name="connsiteY3" fmla="*/ 36963 h 4124537"/>
              <a:gd name="connsiteX4" fmla="*/ 519219 w 1883197"/>
              <a:gd name="connsiteY4" fmla="*/ 150601 h 4124537"/>
              <a:gd name="connsiteX5" fmla="*/ 1368683 w 1883197"/>
              <a:gd name="connsiteY5" fmla="*/ 150601 h 4124537"/>
              <a:gd name="connsiteX6" fmla="*/ 1482381 w 1883197"/>
              <a:gd name="connsiteY6" fmla="*/ 36963 h 4124537"/>
              <a:gd name="connsiteX7" fmla="*/ 1518451 w 1883197"/>
              <a:gd name="connsiteY7" fmla="*/ 657 h 4124537"/>
              <a:gd name="connsiteX8" fmla="*/ 1688343 w 1883197"/>
              <a:gd name="connsiteY8" fmla="*/ 657 h 4124537"/>
              <a:gd name="connsiteX9" fmla="*/ 1883197 w 1883197"/>
              <a:gd name="connsiteY9" fmla="*/ 195952 h 4124537"/>
              <a:gd name="connsiteX10" fmla="*/ 1883197 w 1883197"/>
              <a:gd name="connsiteY10" fmla="*/ 3927930 h 4124537"/>
              <a:gd name="connsiteX11" fmla="*/ 1687167 w 1883197"/>
              <a:gd name="connsiteY11" fmla="*/ 4124537 h 4124537"/>
              <a:gd name="connsiteX12" fmla="*/ 195377 w 1883197"/>
              <a:gd name="connsiteY12" fmla="*/ 4124537 h 4124537"/>
              <a:gd name="connsiteX13" fmla="*/ 0 w 1883197"/>
              <a:gd name="connsiteY13" fmla="*/ 3927930 h 4124537"/>
              <a:gd name="connsiteX14" fmla="*/ 0 w 1883197"/>
              <a:gd name="connsiteY14" fmla="*/ 195952 h 4124537"/>
              <a:gd name="connsiteX15" fmla="*/ 196031 w 1883197"/>
              <a:gd name="connsiteY15" fmla="*/ 1 h 41245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883197" h="4124537">
                <a:moveTo>
                  <a:pt x="196031" y="1"/>
                </a:moveTo>
                <a:lnTo>
                  <a:pt x="368929" y="1"/>
                </a:lnTo>
                <a:cubicBezTo>
                  <a:pt x="388849" y="-3"/>
                  <a:pt x="405003" y="16189"/>
                  <a:pt x="405007" y="36169"/>
                </a:cubicBezTo>
                <a:cubicBezTo>
                  <a:pt x="405007" y="36433"/>
                  <a:pt x="405004" y="36698"/>
                  <a:pt x="404998" y="36963"/>
                </a:cubicBezTo>
                <a:cubicBezTo>
                  <a:pt x="405358" y="99932"/>
                  <a:pt x="456433" y="150747"/>
                  <a:pt x="519219" y="150601"/>
                </a:cubicBezTo>
                <a:lnTo>
                  <a:pt x="1368683" y="150601"/>
                </a:lnTo>
                <a:cubicBezTo>
                  <a:pt x="1431264" y="150459"/>
                  <a:pt x="1482021" y="99728"/>
                  <a:pt x="1482381" y="36963"/>
                </a:cubicBezTo>
                <a:cubicBezTo>
                  <a:pt x="1482381" y="16963"/>
                  <a:pt x="1498508" y="728"/>
                  <a:pt x="1518451" y="657"/>
                </a:cubicBezTo>
                <a:lnTo>
                  <a:pt x="1688343" y="657"/>
                </a:lnTo>
                <a:cubicBezTo>
                  <a:pt x="1795640" y="1300"/>
                  <a:pt x="1882484" y="88341"/>
                  <a:pt x="1883197" y="195952"/>
                </a:cubicBezTo>
                <a:lnTo>
                  <a:pt x="1883197" y="3927930"/>
                </a:lnTo>
                <a:cubicBezTo>
                  <a:pt x="1883197" y="4036512"/>
                  <a:pt x="1795431" y="4124537"/>
                  <a:pt x="1687167" y="4124537"/>
                </a:cubicBezTo>
                <a:lnTo>
                  <a:pt x="195377" y="4124537"/>
                </a:lnTo>
                <a:cubicBezTo>
                  <a:pt x="87367" y="4124174"/>
                  <a:pt x="0" y="4036256"/>
                  <a:pt x="0" y="3927930"/>
                </a:cubicBezTo>
                <a:lnTo>
                  <a:pt x="0" y="195952"/>
                </a:lnTo>
                <a:cubicBezTo>
                  <a:pt x="360" y="87626"/>
                  <a:pt x="88020" y="1"/>
                  <a:pt x="196031" y="1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09098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CB49B988-140D-42EA-95E8-800914661DC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877992" y="872444"/>
            <a:ext cx="6248400" cy="2362200"/>
          </a:xfrm>
          <a:custGeom>
            <a:avLst/>
            <a:gdLst>
              <a:gd name="connsiteX0" fmla="*/ 127015 w 6248400"/>
              <a:gd name="connsiteY0" fmla="*/ 0 h 2362200"/>
              <a:gd name="connsiteX1" fmla="*/ 6121385 w 6248400"/>
              <a:gd name="connsiteY1" fmla="*/ 0 h 2362200"/>
              <a:gd name="connsiteX2" fmla="*/ 6248400 w 6248400"/>
              <a:gd name="connsiteY2" fmla="*/ 127015 h 2362200"/>
              <a:gd name="connsiteX3" fmla="*/ 6248400 w 6248400"/>
              <a:gd name="connsiteY3" fmla="*/ 2235185 h 2362200"/>
              <a:gd name="connsiteX4" fmla="*/ 6121385 w 6248400"/>
              <a:gd name="connsiteY4" fmla="*/ 2362200 h 2362200"/>
              <a:gd name="connsiteX5" fmla="*/ 127015 w 6248400"/>
              <a:gd name="connsiteY5" fmla="*/ 2362200 h 2362200"/>
              <a:gd name="connsiteX6" fmla="*/ 0 w 6248400"/>
              <a:gd name="connsiteY6" fmla="*/ 2235185 h 2362200"/>
              <a:gd name="connsiteX7" fmla="*/ 0 w 6248400"/>
              <a:gd name="connsiteY7" fmla="*/ 127015 h 2362200"/>
              <a:gd name="connsiteX8" fmla="*/ 127015 w 6248400"/>
              <a:gd name="connsiteY8" fmla="*/ 0 h 2362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248400" h="2362200">
                <a:moveTo>
                  <a:pt x="127015" y="0"/>
                </a:moveTo>
                <a:lnTo>
                  <a:pt x="6121385" y="0"/>
                </a:lnTo>
                <a:cubicBezTo>
                  <a:pt x="6191533" y="0"/>
                  <a:pt x="6248400" y="56867"/>
                  <a:pt x="6248400" y="127015"/>
                </a:cubicBezTo>
                <a:lnTo>
                  <a:pt x="6248400" y="2235185"/>
                </a:lnTo>
                <a:cubicBezTo>
                  <a:pt x="6248400" y="2305333"/>
                  <a:pt x="6191533" y="2362200"/>
                  <a:pt x="6121385" y="2362200"/>
                </a:cubicBezTo>
                <a:lnTo>
                  <a:pt x="127015" y="2362200"/>
                </a:lnTo>
                <a:cubicBezTo>
                  <a:pt x="56867" y="2362200"/>
                  <a:pt x="0" y="2305333"/>
                  <a:pt x="0" y="2235185"/>
                </a:cubicBezTo>
                <a:lnTo>
                  <a:pt x="0" y="127015"/>
                </a:lnTo>
                <a:cubicBezTo>
                  <a:pt x="0" y="56867"/>
                  <a:pt x="56867" y="0"/>
                  <a:pt x="127015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59695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B6B0FA0-C3DA-47D5-95A8-497B4BBA8BF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92112" y="1821159"/>
            <a:ext cx="3549349" cy="3851215"/>
          </a:xfrm>
          <a:prstGeom prst="roundRect">
            <a:avLst>
              <a:gd name="adj" fmla="val 6327"/>
            </a:avLst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ID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81729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Image placehol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E75E55-B3AF-4305-996B-E3180FD86E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229350" y="1498078"/>
            <a:ext cx="3858986" cy="3861844"/>
          </a:xfrm>
          <a:prstGeom prst="teardrop">
            <a:avLst/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2064221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Custom Layout">
    <p:bg>
      <p:bgPr>
        <a:gradFill>
          <a:gsLst>
            <a:gs pos="0">
              <a:schemeClr val="accent1"/>
            </a:gs>
            <a:gs pos="100000">
              <a:schemeClr val="accent5"/>
            </a:gs>
          </a:gsLst>
          <a:lin ang="27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9AA3EDA-CACA-4108-8A8E-CF0E04DEF3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30742" y="1865672"/>
            <a:ext cx="3124344" cy="3126658"/>
          </a:xfrm>
          <a:custGeom>
            <a:avLst/>
            <a:gdLst>
              <a:gd name="connsiteX0" fmla="*/ 1562172 w 3124344"/>
              <a:gd name="connsiteY0" fmla="*/ 0 h 3126658"/>
              <a:gd name="connsiteX1" fmla="*/ 3124344 w 3124344"/>
              <a:gd name="connsiteY1" fmla="*/ 0 h 3126658"/>
              <a:gd name="connsiteX2" fmla="*/ 3124344 w 3124344"/>
              <a:gd name="connsiteY2" fmla="*/ 1563329 h 3126658"/>
              <a:gd name="connsiteX3" fmla="*/ 1562172 w 3124344"/>
              <a:gd name="connsiteY3" fmla="*/ 3126658 h 3126658"/>
              <a:gd name="connsiteX4" fmla="*/ 0 w 3124344"/>
              <a:gd name="connsiteY4" fmla="*/ 1563329 h 3126658"/>
              <a:gd name="connsiteX5" fmla="*/ 1562172 w 3124344"/>
              <a:gd name="connsiteY5" fmla="*/ 0 h 31266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124344" h="3126658">
                <a:moveTo>
                  <a:pt x="1562172" y="0"/>
                </a:moveTo>
                <a:lnTo>
                  <a:pt x="3124344" y="0"/>
                </a:lnTo>
                <a:lnTo>
                  <a:pt x="3124344" y="1563329"/>
                </a:lnTo>
                <a:cubicBezTo>
                  <a:pt x="3124344" y="2426732"/>
                  <a:pt x="2424936" y="3126658"/>
                  <a:pt x="1562172" y="3126658"/>
                </a:cubicBezTo>
                <a:cubicBezTo>
                  <a:pt x="699408" y="3126658"/>
                  <a:pt x="0" y="2426732"/>
                  <a:pt x="0" y="1563329"/>
                </a:cubicBezTo>
                <a:cubicBezTo>
                  <a:pt x="0" y="699926"/>
                  <a:pt x="699408" y="0"/>
                  <a:pt x="1562172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227309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mage placehol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FAE75E55-B3AF-4305-996B-E3180FD86EB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630742" y="1865672"/>
            <a:ext cx="3124344" cy="3126658"/>
          </a:xfrm>
          <a:custGeom>
            <a:avLst/>
            <a:gdLst>
              <a:gd name="connsiteX0" fmla="*/ 1788842 w 3577684"/>
              <a:gd name="connsiteY0" fmla="*/ 0 h 3580334"/>
              <a:gd name="connsiteX1" fmla="*/ 3577684 w 3577684"/>
              <a:gd name="connsiteY1" fmla="*/ 1790167 h 3580334"/>
              <a:gd name="connsiteX2" fmla="*/ 1788842 w 3577684"/>
              <a:gd name="connsiteY2" fmla="*/ 3580334 h 3580334"/>
              <a:gd name="connsiteX3" fmla="*/ 0 w 3577684"/>
              <a:gd name="connsiteY3" fmla="*/ 1790167 h 3580334"/>
              <a:gd name="connsiteX4" fmla="*/ 1788842 w 3577684"/>
              <a:gd name="connsiteY4" fmla="*/ 0 h 3580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7684" h="3580334">
                <a:moveTo>
                  <a:pt x="1788842" y="0"/>
                </a:moveTo>
                <a:cubicBezTo>
                  <a:pt x="2776792" y="0"/>
                  <a:pt x="3577684" y="801485"/>
                  <a:pt x="3577684" y="1790167"/>
                </a:cubicBezTo>
                <a:cubicBezTo>
                  <a:pt x="3577684" y="2778849"/>
                  <a:pt x="2776792" y="3580334"/>
                  <a:pt x="1788842" y="3580334"/>
                </a:cubicBezTo>
                <a:cubicBezTo>
                  <a:pt x="800892" y="3580334"/>
                  <a:pt x="0" y="2778849"/>
                  <a:pt x="0" y="1790167"/>
                </a:cubicBezTo>
                <a:cubicBezTo>
                  <a:pt x="0" y="801485"/>
                  <a:pt x="800892" y="0"/>
                  <a:pt x="1788842" y="0"/>
                </a:cubicBezTo>
                <a:close/>
              </a:path>
            </a:pathLst>
          </a:cu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 marL="0" indent="0" algn="ctr"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dirty="0"/>
              <a:t>Drag and Drop Image Here</a:t>
            </a:r>
          </a:p>
        </p:txBody>
      </p:sp>
    </p:spTree>
    <p:extLst>
      <p:ext uri="{BB962C8B-B14F-4D97-AF65-F5344CB8AC3E}">
        <p14:creationId xmlns:p14="http://schemas.microsoft.com/office/powerpoint/2010/main" val="12363892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6A5B5C-CF92-459F-AC1F-C6668228CBA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65000"/>
              <a:alpha val="12000"/>
            </a:schemeClr>
          </a:solidFill>
        </p:spPr>
        <p:txBody>
          <a:bodyPr wrap="square" anchor="ctr">
            <a:noAutofit/>
          </a:bodyPr>
          <a:lstStyle>
            <a:lvl1pPr>
              <a:defRPr lang="en-US"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3354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917366" y="3841"/>
            <a:ext cx="127212" cy="6858000"/>
          </a:xfrm>
          <a:prstGeom prst="rect">
            <a:avLst/>
          </a:prstGeom>
          <a:solidFill>
            <a:srgbClr val="7D99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18/09/26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2D4F9B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821381" y="-1345"/>
            <a:ext cx="137546" cy="6858000"/>
          </a:xfrm>
          <a:prstGeom prst="rect">
            <a:avLst/>
          </a:prstGeom>
          <a:solidFill>
            <a:srgbClr val="E398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80EB2236-0522-C432-A463-063CE04EE42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24"/>
          <a:stretch>
            <a:fillRect/>
          </a:stretch>
        </p:blipFill>
        <p:spPr>
          <a:xfrm>
            <a:off x="-164657" y="0"/>
            <a:ext cx="49880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963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gradFill flip="none" rotWithShape="1">
          <a:gsLst>
            <a:gs pos="11000">
              <a:srgbClr val="D9D9ED"/>
            </a:gs>
            <a:gs pos="80000">
              <a:srgbClr val="BEC3E4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88165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884544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extLst>
              <a:ext uri="{FF2B5EF4-FFF2-40B4-BE49-F238E27FC236}">
                <a16:creationId xmlns:a16="http://schemas.microsoft.com/office/drawing/2014/main" id="{97D33847-A07F-42EA-92C5-C2EF55F597DC}"/>
              </a:ext>
            </a:extLst>
          </p:cNvPr>
          <p:cNvSpPr/>
          <p:nvPr userDrawn="1"/>
        </p:nvSpPr>
        <p:spPr>
          <a:xfrm>
            <a:off x="11379147" y="6153150"/>
            <a:ext cx="814553" cy="704850"/>
          </a:xfrm>
          <a:custGeom>
            <a:avLst/>
            <a:gdLst>
              <a:gd name="connsiteX0" fmla="*/ 850333 w 1165338"/>
              <a:gd name="connsiteY0" fmla="*/ 0 h 1008391"/>
              <a:gd name="connsiteX1" fmla="*/ 1103196 w 1165338"/>
              <a:gd name="connsiteY1" fmla="*/ 38230 h 1008391"/>
              <a:gd name="connsiteX2" fmla="*/ 1165338 w 1165338"/>
              <a:gd name="connsiteY2" fmla="*/ 60974 h 1008391"/>
              <a:gd name="connsiteX3" fmla="*/ 1165338 w 1165338"/>
              <a:gd name="connsiteY3" fmla="*/ 1008391 h 1008391"/>
              <a:gd name="connsiteX4" fmla="*/ 15244 w 1165338"/>
              <a:gd name="connsiteY4" fmla="*/ 1008391 h 1008391"/>
              <a:gd name="connsiteX5" fmla="*/ 4390 w 1165338"/>
              <a:gd name="connsiteY5" fmla="*/ 937275 h 1008391"/>
              <a:gd name="connsiteX6" fmla="*/ 0 w 1165338"/>
              <a:gd name="connsiteY6" fmla="*/ 850333 h 1008391"/>
              <a:gd name="connsiteX7" fmla="*/ 850333 w 1165338"/>
              <a:gd name="connsiteY7" fmla="*/ 0 h 1008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65338" h="1008391">
                <a:moveTo>
                  <a:pt x="850333" y="0"/>
                </a:moveTo>
                <a:cubicBezTo>
                  <a:pt x="938388" y="0"/>
                  <a:pt x="1023317" y="13385"/>
                  <a:pt x="1103196" y="38230"/>
                </a:cubicBezTo>
                <a:lnTo>
                  <a:pt x="1165338" y="60974"/>
                </a:lnTo>
                <a:lnTo>
                  <a:pt x="1165338" y="1008391"/>
                </a:lnTo>
                <a:lnTo>
                  <a:pt x="15244" y="1008391"/>
                </a:lnTo>
                <a:lnTo>
                  <a:pt x="4390" y="937275"/>
                </a:lnTo>
                <a:cubicBezTo>
                  <a:pt x="1487" y="908689"/>
                  <a:pt x="0" y="879685"/>
                  <a:pt x="0" y="850333"/>
                </a:cubicBezTo>
                <a:cubicBezTo>
                  <a:pt x="0" y="380707"/>
                  <a:pt x="380707" y="0"/>
                  <a:pt x="850333" y="0"/>
                </a:cubicBezTo>
                <a:close/>
              </a:path>
            </a:pathLst>
          </a:custGeom>
          <a:solidFill>
            <a:srgbClr val="01184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D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EE429F1-8B48-4DEE-85F0-80478ED00D18}"/>
              </a:ext>
            </a:extLst>
          </p:cNvPr>
          <p:cNvSpPr txBox="1"/>
          <p:nvPr userDrawn="1"/>
        </p:nvSpPr>
        <p:spPr>
          <a:xfrm flipH="1">
            <a:off x="11298424" y="6347801"/>
            <a:ext cx="7065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260E2A6B-A809-4840-BF14-8648BC0BDF87}" type="slidenum">
              <a:rPr lang="id-ID" sz="1600" b="0" i="0" smtClean="0">
                <a:solidFill>
                  <a:schemeClr val="bg1">
                    <a:lumMod val="95000"/>
                  </a:schemeClr>
                </a:solidFill>
                <a:latin typeface="+mj-lt"/>
                <a:ea typeface="Open Sans" panose="020B0606030504020204" pitchFamily="34" charset="0"/>
                <a:cs typeface="Poppins" panose="02000000000000000000" pitchFamily="2" charset="0"/>
              </a:rPr>
              <a:pPr algn="r"/>
              <a:t>‹N›</a:t>
            </a:fld>
            <a:endParaRPr lang="id-ID" sz="1800" b="0" i="0" dirty="0">
              <a:solidFill>
                <a:schemeClr val="bg1">
                  <a:lumMod val="95000"/>
                </a:schemeClr>
              </a:solidFill>
              <a:latin typeface="+mj-lt"/>
              <a:ea typeface="Open Sans" panose="020B0606030504020204" pitchFamily="34" charset="0"/>
              <a:cs typeface="Poppins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507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84" r:id="rId2"/>
    <p:sldLayoutId id="2147483650" r:id="rId3"/>
    <p:sldLayoutId id="2147483686" r:id="rId4"/>
    <p:sldLayoutId id="2147483678" r:id="rId5"/>
    <p:sldLayoutId id="2147483679" r:id="rId6"/>
    <p:sldLayoutId id="2147483687" r:id="rId7"/>
    <p:sldLayoutId id="2147483680" r:id="rId8"/>
    <p:sldLayoutId id="2147483691" r:id="rId9"/>
    <p:sldLayoutId id="2147483681" r:id="rId10"/>
    <p:sldLayoutId id="2147483682" r:id="rId11"/>
    <p:sldLayoutId id="2147483683" r:id="rId12"/>
    <p:sldLayoutId id="2147483690" r:id="rId13"/>
    <p:sldLayoutId id="2147483677" r:id="rId14"/>
    <p:sldLayoutId id="2147483693" r:id="rId15"/>
    <p:sldLayoutId id="2147483669" r:id="rId16"/>
    <p:sldLayoutId id="2147483666" r:id="rId17"/>
    <p:sldLayoutId id="2147483694" r:id="rId18"/>
    <p:sldLayoutId id="2147483692" r:id="rId19"/>
    <p:sldLayoutId id="2147483676" r:id="rId20"/>
    <p:sldLayoutId id="2147483667" r:id="rId21"/>
    <p:sldLayoutId id="2147483672" r:id="rId22"/>
    <p:sldLayoutId id="2147483671" r:id="rId23"/>
    <p:sldLayoutId id="2147483670" r:id="rId24"/>
    <p:sldLayoutId id="2147483668" r:id="rId25"/>
    <p:sldLayoutId id="2147483673" r:id="rId26"/>
    <p:sldLayoutId id="2147483665" r:id="rId27"/>
    <p:sldLayoutId id="2147483664" r:id="rId28"/>
    <p:sldLayoutId id="2147483661" r:id="rId29"/>
    <p:sldLayoutId id="2147483675" r:id="rId30"/>
    <p:sldLayoutId id="2147483662" r:id="rId31"/>
    <p:sldLayoutId id="2147483689" r:id="rId32"/>
    <p:sldLayoutId id="2147483695" r:id="rId33"/>
    <p:sldLayoutId id="2147483698" r:id="rId34"/>
    <p:sldLayoutId id="2147483699" r:id="rId3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 userDrawn="1">
          <p15:clr>
            <a:srgbClr val="F26B43"/>
          </p15:clr>
        </p15:guide>
        <p15:guide id="2" pos="6947" userDrawn="1">
          <p15:clr>
            <a:srgbClr val="F26B43"/>
          </p15:clr>
        </p15:guide>
        <p15:guide id="3" pos="7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4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1103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0" y="758952"/>
            <a:ext cx="6725920" cy="3227514"/>
          </a:xfrm>
        </p:spPr>
        <p:txBody>
          <a:bodyPr>
            <a:noAutofit/>
          </a:bodyPr>
          <a:lstStyle/>
          <a:p>
            <a:r>
              <a:rPr lang="it-IT" sz="6600" dirty="0">
                <a:solidFill>
                  <a:srgbClr val="F7931D"/>
                </a:solidFill>
              </a:rPr>
              <a:t>Food </a:t>
            </a:r>
            <a:r>
              <a:rPr lang="it-IT" sz="6600" dirty="0" err="1">
                <a:solidFill>
                  <a:srgbClr val="F7931D"/>
                </a:solidFill>
              </a:rPr>
              <a:t>Noise</a:t>
            </a:r>
            <a:br>
              <a:rPr lang="it-IT" sz="3600" dirty="0">
                <a:solidFill>
                  <a:srgbClr val="F7931D"/>
                </a:solidFill>
              </a:rPr>
            </a:br>
            <a:r>
              <a:rPr lang="it-IT" sz="3200" b="0" i="1" dirty="0">
                <a:solidFill>
                  <a:srgbClr val="F7931D"/>
                </a:solidFill>
              </a:rPr>
              <a:t>misurare i pensieri sul cibo nel paziente bariatrico e in terapia</a:t>
            </a:r>
            <a:endParaRPr lang="it-IT" sz="3600" b="0" i="1" dirty="0">
              <a:solidFill>
                <a:srgbClr val="F7931D"/>
              </a:solidFill>
            </a:endParaRPr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34000" y="4562215"/>
            <a:ext cx="6725920" cy="1536833"/>
          </a:xfrm>
        </p:spPr>
        <p:txBody>
          <a:bodyPr>
            <a:normAutofit fontScale="55000" lnSpcReduction="20000"/>
          </a:bodyPr>
          <a:lstStyle/>
          <a:p>
            <a:r>
              <a:rPr lang="it-IT" sz="5100" b="1" cap="none" dirty="0">
                <a:solidFill>
                  <a:schemeClr val="bg1"/>
                </a:solidFill>
                <a:latin typeface="Montserrat" pitchFamily="2" charset="77"/>
              </a:rPr>
              <a:t>Emanuel Mian, PhD</a:t>
            </a:r>
          </a:p>
          <a:p>
            <a:endParaRPr lang="it-IT" sz="2800" b="1" cap="none" dirty="0">
              <a:solidFill>
                <a:schemeClr val="accent5">
                  <a:lumMod val="40000"/>
                  <a:lumOff val="60000"/>
                </a:schemeClr>
              </a:solidFill>
              <a:latin typeface="ACADEMY ENGRAVED LET PLAIN:1.0" panose="02000000000000000000" pitchFamily="2" charset="0"/>
            </a:endParaRPr>
          </a:p>
          <a:p>
            <a:r>
              <a:rPr lang="it-IT" sz="4000" b="1" cap="none" dirty="0">
                <a:solidFill>
                  <a:schemeClr val="accent4"/>
                </a:solidFill>
                <a:latin typeface="Montserrat" pitchFamily="2" charset="77"/>
              </a:rPr>
              <a:t>Istituto Nazionale di Cura dell’Obesità</a:t>
            </a:r>
          </a:p>
          <a:p>
            <a:r>
              <a:rPr lang="it-IT" sz="2900" cap="none" dirty="0">
                <a:solidFill>
                  <a:schemeClr val="accent4"/>
                </a:solidFill>
                <a:latin typeface="Montserrat" pitchFamily="2" charset="77"/>
              </a:rPr>
              <a:t>IRCCS Ospedale Galeazzi Sant’Ambrogio - Milano</a:t>
            </a:r>
            <a:endParaRPr lang="it-IT" b="1" cap="none" dirty="0">
              <a:solidFill>
                <a:schemeClr val="accent4"/>
              </a:solidFill>
              <a:latin typeface="Montserrat" pitchFamily="2" charset="77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0C8CB75C-0FC3-4D79-16BB-E2697EABBA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6326" y="0"/>
            <a:ext cx="511486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645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A56D5-E074-CB74-03DA-741496679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39">
            <a:extLst>
              <a:ext uri="{FF2B5EF4-FFF2-40B4-BE49-F238E27FC236}">
                <a16:creationId xmlns:a16="http://schemas.microsoft.com/office/drawing/2014/main" id="{102AD5A5-E043-3D99-5574-1FD94490F57B}"/>
              </a:ext>
            </a:extLst>
          </p:cNvPr>
          <p:cNvGrpSpPr/>
          <p:nvPr/>
        </p:nvGrpSpPr>
        <p:grpSpPr>
          <a:xfrm rot="1028142">
            <a:off x="168048" y="-72793"/>
            <a:ext cx="11504068" cy="10808134"/>
            <a:chOff x="468100" y="837878"/>
            <a:chExt cx="11639522" cy="9944545"/>
          </a:xfrm>
          <a:gradFill>
            <a:gsLst>
              <a:gs pos="0">
                <a:srgbClr val="83F3C9"/>
              </a:gs>
              <a:gs pos="88000">
                <a:schemeClr val="accent6">
                  <a:lumMod val="75000"/>
                </a:schemeClr>
              </a:gs>
            </a:gsLst>
            <a:lin ang="0" scaled="1"/>
          </a:gradFill>
        </p:grpSpPr>
        <p:sp>
          <p:nvSpPr>
            <p:cNvPr id="14" name="Freeform: Shape 41">
              <a:extLst>
                <a:ext uri="{FF2B5EF4-FFF2-40B4-BE49-F238E27FC236}">
                  <a16:creationId xmlns:a16="http://schemas.microsoft.com/office/drawing/2014/main" id="{0943ABAD-F8B1-9AF8-A1C2-D4ED1C7561DF}"/>
                </a:ext>
              </a:extLst>
            </p:cNvPr>
            <p:cNvSpPr/>
            <p:nvPr/>
          </p:nvSpPr>
          <p:spPr>
            <a:xfrm rot="2515601">
              <a:off x="848140" y="920181"/>
              <a:ext cx="11259482" cy="9793659"/>
            </a:xfrm>
            <a:custGeom>
              <a:avLst/>
              <a:gdLst>
                <a:gd name="connsiteX0" fmla="*/ 0 w 806767"/>
                <a:gd name="connsiteY0" fmla="*/ 688658 h 703897"/>
                <a:gd name="connsiteX1" fmla="*/ 2857 w 806767"/>
                <a:gd name="connsiteY1" fmla="*/ 676275 h 703897"/>
                <a:gd name="connsiteX2" fmla="*/ 5715 w 806767"/>
                <a:gd name="connsiteY2" fmla="*/ 661035 h 703897"/>
                <a:gd name="connsiteX3" fmla="*/ 10477 w 806767"/>
                <a:gd name="connsiteY3" fmla="*/ 639127 h 703897"/>
                <a:gd name="connsiteX4" fmla="*/ 31432 w 806767"/>
                <a:gd name="connsiteY4" fmla="*/ 580073 h 703897"/>
                <a:gd name="connsiteX5" fmla="*/ 40957 w 806767"/>
                <a:gd name="connsiteY5" fmla="*/ 562927 h 703897"/>
                <a:gd name="connsiteX6" fmla="*/ 53340 w 806767"/>
                <a:gd name="connsiteY6" fmla="*/ 544830 h 703897"/>
                <a:gd name="connsiteX7" fmla="*/ 68580 w 806767"/>
                <a:gd name="connsiteY7" fmla="*/ 527685 h 703897"/>
                <a:gd name="connsiteX8" fmla="*/ 69532 w 806767"/>
                <a:gd name="connsiteY8" fmla="*/ 526733 h 703897"/>
                <a:gd name="connsiteX9" fmla="*/ 70485 w 806767"/>
                <a:gd name="connsiteY9" fmla="*/ 525780 h 703897"/>
                <a:gd name="connsiteX10" fmla="*/ 70485 w 806767"/>
                <a:gd name="connsiteY10" fmla="*/ 525780 h 703897"/>
                <a:gd name="connsiteX11" fmla="*/ 72390 w 806767"/>
                <a:gd name="connsiteY11" fmla="*/ 523875 h 703897"/>
                <a:gd name="connsiteX12" fmla="*/ 74295 w 806767"/>
                <a:gd name="connsiteY12" fmla="*/ 521970 h 703897"/>
                <a:gd name="connsiteX13" fmla="*/ 78105 w 806767"/>
                <a:gd name="connsiteY13" fmla="*/ 519112 h 703897"/>
                <a:gd name="connsiteX14" fmla="*/ 85725 w 806767"/>
                <a:gd name="connsiteY14" fmla="*/ 512445 h 703897"/>
                <a:gd name="connsiteX15" fmla="*/ 89535 w 806767"/>
                <a:gd name="connsiteY15" fmla="*/ 509587 h 703897"/>
                <a:gd name="connsiteX16" fmla="*/ 95250 w 806767"/>
                <a:gd name="connsiteY16" fmla="*/ 505777 h 703897"/>
                <a:gd name="connsiteX17" fmla="*/ 106680 w 806767"/>
                <a:gd name="connsiteY17" fmla="*/ 498158 h 703897"/>
                <a:gd name="connsiteX18" fmla="*/ 112395 w 806767"/>
                <a:gd name="connsiteY18" fmla="*/ 494348 h 703897"/>
                <a:gd name="connsiteX19" fmla="*/ 118110 w 806767"/>
                <a:gd name="connsiteY19" fmla="*/ 491490 h 703897"/>
                <a:gd name="connsiteX20" fmla="*/ 129540 w 806767"/>
                <a:gd name="connsiteY20" fmla="*/ 485775 h 703897"/>
                <a:gd name="connsiteX21" fmla="*/ 176213 w 806767"/>
                <a:gd name="connsiteY21" fmla="*/ 468630 h 703897"/>
                <a:gd name="connsiteX22" fmla="*/ 270510 w 806767"/>
                <a:gd name="connsiteY22" fmla="*/ 448627 h 703897"/>
                <a:gd name="connsiteX23" fmla="*/ 350520 w 806767"/>
                <a:gd name="connsiteY23" fmla="*/ 421005 h 703897"/>
                <a:gd name="connsiteX24" fmla="*/ 365760 w 806767"/>
                <a:gd name="connsiteY24" fmla="*/ 409575 h 703897"/>
                <a:gd name="connsiteX25" fmla="*/ 373380 w 806767"/>
                <a:gd name="connsiteY25" fmla="*/ 403860 h 703897"/>
                <a:gd name="connsiteX26" fmla="*/ 373380 w 806767"/>
                <a:gd name="connsiteY26" fmla="*/ 403860 h 703897"/>
                <a:gd name="connsiteX27" fmla="*/ 371475 w 806767"/>
                <a:gd name="connsiteY27" fmla="*/ 405765 h 703897"/>
                <a:gd name="connsiteX28" fmla="*/ 372427 w 806767"/>
                <a:gd name="connsiteY28" fmla="*/ 404812 h 703897"/>
                <a:gd name="connsiteX29" fmla="*/ 373380 w 806767"/>
                <a:gd name="connsiteY29" fmla="*/ 403860 h 703897"/>
                <a:gd name="connsiteX30" fmla="*/ 375285 w 806767"/>
                <a:gd name="connsiteY30" fmla="*/ 401002 h 703897"/>
                <a:gd name="connsiteX31" fmla="*/ 379095 w 806767"/>
                <a:gd name="connsiteY31" fmla="*/ 396240 h 703897"/>
                <a:gd name="connsiteX32" fmla="*/ 390525 w 806767"/>
                <a:gd name="connsiteY32" fmla="*/ 381000 h 703897"/>
                <a:gd name="connsiteX33" fmla="*/ 395288 w 806767"/>
                <a:gd name="connsiteY33" fmla="*/ 372427 h 703897"/>
                <a:gd name="connsiteX34" fmla="*/ 400050 w 806767"/>
                <a:gd name="connsiteY34" fmla="*/ 362902 h 703897"/>
                <a:gd name="connsiteX35" fmla="*/ 423863 w 806767"/>
                <a:gd name="connsiteY35" fmla="*/ 272415 h 703897"/>
                <a:gd name="connsiteX36" fmla="*/ 451485 w 806767"/>
                <a:gd name="connsiteY36" fmla="*/ 167640 h 703897"/>
                <a:gd name="connsiteX37" fmla="*/ 464820 w 806767"/>
                <a:gd name="connsiteY37" fmla="*/ 141922 h 703897"/>
                <a:gd name="connsiteX38" fmla="*/ 481013 w 806767"/>
                <a:gd name="connsiteY38" fmla="*/ 118110 h 703897"/>
                <a:gd name="connsiteX39" fmla="*/ 490538 w 806767"/>
                <a:gd name="connsiteY39" fmla="*/ 107633 h 703897"/>
                <a:gd name="connsiteX40" fmla="*/ 495300 w 806767"/>
                <a:gd name="connsiteY40" fmla="*/ 101917 h 703897"/>
                <a:gd name="connsiteX41" fmla="*/ 495300 w 806767"/>
                <a:gd name="connsiteY41" fmla="*/ 101917 h 703897"/>
                <a:gd name="connsiteX42" fmla="*/ 497205 w 806767"/>
                <a:gd name="connsiteY42" fmla="*/ 100013 h 703897"/>
                <a:gd name="connsiteX43" fmla="*/ 498157 w 806767"/>
                <a:gd name="connsiteY43" fmla="*/ 100013 h 703897"/>
                <a:gd name="connsiteX44" fmla="*/ 499110 w 806767"/>
                <a:gd name="connsiteY44" fmla="*/ 99060 h 703897"/>
                <a:gd name="connsiteX45" fmla="*/ 501015 w 806767"/>
                <a:gd name="connsiteY45" fmla="*/ 97155 h 703897"/>
                <a:gd name="connsiteX46" fmla="*/ 509588 w 806767"/>
                <a:gd name="connsiteY46" fmla="*/ 89535 h 703897"/>
                <a:gd name="connsiteX47" fmla="*/ 515302 w 806767"/>
                <a:gd name="connsiteY47" fmla="*/ 84772 h 703897"/>
                <a:gd name="connsiteX48" fmla="*/ 521017 w 806767"/>
                <a:gd name="connsiteY48" fmla="*/ 80010 h 703897"/>
                <a:gd name="connsiteX49" fmla="*/ 611505 w 806767"/>
                <a:gd name="connsiteY49" fmla="*/ 40958 h 703897"/>
                <a:gd name="connsiteX50" fmla="*/ 682942 w 806767"/>
                <a:gd name="connsiteY50" fmla="*/ 26670 h 703897"/>
                <a:gd name="connsiteX51" fmla="*/ 731520 w 806767"/>
                <a:gd name="connsiteY51" fmla="*/ 15240 h 703897"/>
                <a:gd name="connsiteX52" fmla="*/ 747713 w 806767"/>
                <a:gd name="connsiteY52" fmla="*/ 9525 h 703897"/>
                <a:gd name="connsiteX53" fmla="*/ 759142 w 806767"/>
                <a:gd name="connsiteY53" fmla="*/ 4763 h 703897"/>
                <a:gd name="connsiteX54" fmla="*/ 767715 w 806767"/>
                <a:gd name="connsiteY54" fmla="*/ 0 h 703897"/>
                <a:gd name="connsiteX55" fmla="*/ 806767 w 806767"/>
                <a:gd name="connsiteY55" fmla="*/ 73342 h 703897"/>
                <a:gd name="connsiteX56" fmla="*/ 793432 w 806767"/>
                <a:gd name="connsiteY56" fmla="*/ 80010 h 703897"/>
                <a:gd name="connsiteX57" fmla="*/ 777240 w 806767"/>
                <a:gd name="connsiteY57" fmla="*/ 86677 h 703897"/>
                <a:gd name="connsiteX58" fmla="*/ 755332 w 806767"/>
                <a:gd name="connsiteY58" fmla="*/ 93345 h 703897"/>
                <a:gd name="connsiteX59" fmla="*/ 698182 w 806767"/>
                <a:gd name="connsiteY59" fmla="*/ 105727 h 703897"/>
                <a:gd name="connsiteX60" fmla="*/ 631507 w 806767"/>
                <a:gd name="connsiteY60" fmla="*/ 118110 h 703897"/>
                <a:gd name="connsiteX61" fmla="*/ 598170 w 806767"/>
                <a:gd name="connsiteY61" fmla="*/ 127635 h 703897"/>
                <a:gd name="connsiteX62" fmla="*/ 582930 w 806767"/>
                <a:gd name="connsiteY62" fmla="*/ 134302 h 703897"/>
                <a:gd name="connsiteX63" fmla="*/ 569595 w 806767"/>
                <a:gd name="connsiteY63" fmla="*/ 142875 h 703897"/>
                <a:gd name="connsiteX64" fmla="*/ 566738 w 806767"/>
                <a:gd name="connsiteY64" fmla="*/ 144780 h 703897"/>
                <a:gd name="connsiteX65" fmla="*/ 562927 w 806767"/>
                <a:gd name="connsiteY65" fmla="*/ 147638 h 703897"/>
                <a:gd name="connsiteX66" fmla="*/ 554355 w 806767"/>
                <a:gd name="connsiteY66" fmla="*/ 155258 h 703897"/>
                <a:gd name="connsiteX67" fmla="*/ 552450 w 806767"/>
                <a:gd name="connsiteY67" fmla="*/ 157163 h 703897"/>
                <a:gd name="connsiteX68" fmla="*/ 551497 w 806767"/>
                <a:gd name="connsiteY68" fmla="*/ 158115 h 703897"/>
                <a:gd name="connsiteX69" fmla="*/ 550545 w 806767"/>
                <a:gd name="connsiteY69" fmla="*/ 159067 h 703897"/>
                <a:gd name="connsiteX70" fmla="*/ 551497 w 806767"/>
                <a:gd name="connsiteY70" fmla="*/ 158115 h 703897"/>
                <a:gd name="connsiteX71" fmla="*/ 551497 w 806767"/>
                <a:gd name="connsiteY71" fmla="*/ 158115 h 703897"/>
                <a:gd name="connsiteX72" fmla="*/ 548640 w 806767"/>
                <a:gd name="connsiteY72" fmla="*/ 160972 h 703897"/>
                <a:gd name="connsiteX73" fmla="*/ 542925 w 806767"/>
                <a:gd name="connsiteY73" fmla="*/ 167640 h 703897"/>
                <a:gd name="connsiteX74" fmla="*/ 532447 w 806767"/>
                <a:gd name="connsiteY74" fmla="*/ 181927 h 703897"/>
                <a:gd name="connsiteX75" fmla="*/ 523875 w 806767"/>
                <a:gd name="connsiteY75" fmla="*/ 199073 h 703897"/>
                <a:gd name="connsiteX76" fmla="*/ 502920 w 806767"/>
                <a:gd name="connsiteY76" fmla="*/ 286702 h 703897"/>
                <a:gd name="connsiteX77" fmla="*/ 475297 w 806767"/>
                <a:gd name="connsiteY77" fmla="*/ 395287 h 703897"/>
                <a:gd name="connsiteX78" fmla="*/ 468630 w 806767"/>
                <a:gd name="connsiteY78" fmla="*/ 409575 h 703897"/>
                <a:gd name="connsiteX79" fmla="*/ 461010 w 806767"/>
                <a:gd name="connsiteY79" fmla="*/ 423862 h 703897"/>
                <a:gd name="connsiteX80" fmla="*/ 441960 w 806767"/>
                <a:gd name="connsiteY80" fmla="*/ 449580 h 703897"/>
                <a:gd name="connsiteX81" fmla="*/ 438150 w 806767"/>
                <a:gd name="connsiteY81" fmla="*/ 454342 h 703897"/>
                <a:gd name="connsiteX82" fmla="*/ 436245 w 806767"/>
                <a:gd name="connsiteY82" fmla="*/ 457200 h 703897"/>
                <a:gd name="connsiteX83" fmla="*/ 435292 w 806767"/>
                <a:gd name="connsiteY83" fmla="*/ 458152 h 703897"/>
                <a:gd name="connsiteX84" fmla="*/ 434340 w 806767"/>
                <a:gd name="connsiteY84" fmla="*/ 459105 h 703897"/>
                <a:gd name="connsiteX85" fmla="*/ 432435 w 806767"/>
                <a:gd name="connsiteY85" fmla="*/ 461010 h 703897"/>
                <a:gd name="connsiteX86" fmla="*/ 432435 w 806767"/>
                <a:gd name="connsiteY86" fmla="*/ 461010 h 703897"/>
                <a:gd name="connsiteX87" fmla="*/ 420052 w 806767"/>
                <a:gd name="connsiteY87" fmla="*/ 471487 h 703897"/>
                <a:gd name="connsiteX88" fmla="*/ 394335 w 806767"/>
                <a:gd name="connsiteY88" fmla="*/ 490537 h 703897"/>
                <a:gd name="connsiteX89" fmla="*/ 366713 w 806767"/>
                <a:gd name="connsiteY89" fmla="*/ 504825 h 703897"/>
                <a:gd name="connsiteX90" fmla="*/ 339090 w 806767"/>
                <a:gd name="connsiteY90" fmla="*/ 515302 h 703897"/>
                <a:gd name="connsiteX91" fmla="*/ 312420 w 806767"/>
                <a:gd name="connsiteY91" fmla="*/ 522923 h 703897"/>
                <a:gd name="connsiteX92" fmla="*/ 286702 w 806767"/>
                <a:gd name="connsiteY92" fmla="*/ 528637 h 703897"/>
                <a:gd name="connsiteX93" fmla="*/ 198120 w 806767"/>
                <a:gd name="connsiteY93" fmla="*/ 545783 h 703897"/>
                <a:gd name="connsiteX94" fmla="*/ 163830 w 806767"/>
                <a:gd name="connsiteY94" fmla="*/ 558165 h 703897"/>
                <a:gd name="connsiteX95" fmla="*/ 156210 w 806767"/>
                <a:gd name="connsiteY95" fmla="*/ 561975 h 703897"/>
                <a:gd name="connsiteX96" fmla="*/ 152400 w 806767"/>
                <a:gd name="connsiteY96" fmla="*/ 563880 h 703897"/>
                <a:gd name="connsiteX97" fmla="*/ 149542 w 806767"/>
                <a:gd name="connsiteY97" fmla="*/ 565785 h 703897"/>
                <a:gd name="connsiteX98" fmla="*/ 143827 w 806767"/>
                <a:gd name="connsiteY98" fmla="*/ 568643 h 703897"/>
                <a:gd name="connsiteX99" fmla="*/ 140970 w 806767"/>
                <a:gd name="connsiteY99" fmla="*/ 570548 h 703897"/>
                <a:gd name="connsiteX100" fmla="*/ 137160 w 806767"/>
                <a:gd name="connsiteY100" fmla="*/ 573405 h 703897"/>
                <a:gd name="connsiteX101" fmla="*/ 129540 w 806767"/>
                <a:gd name="connsiteY101" fmla="*/ 580073 h 703897"/>
                <a:gd name="connsiteX102" fmla="*/ 126682 w 806767"/>
                <a:gd name="connsiteY102" fmla="*/ 582930 h 703897"/>
                <a:gd name="connsiteX103" fmla="*/ 124777 w 806767"/>
                <a:gd name="connsiteY103" fmla="*/ 584835 h 703897"/>
                <a:gd name="connsiteX104" fmla="*/ 126682 w 806767"/>
                <a:gd name="connsiteY104" fmla="*/ 582930 h 703897"/>
                <a:gd name="connsiteX105" fmla="*/ 126682 w 806767"/>
                <a:gd name="connsiteY105" fmla="*/ 582930 h 703897"/>
                <a:gd name="connsiteX106" fmla="*/ 126682 w 806767"/>
                <a:gd name="connsiteY106" fmla="*/ 582930 h 703897"/>
                <a:gd name="connsiteX107" fmla="*/ 125730 w 806767"/>
                <a:gd name="connsiteY107" fmla="*/ 583883 h 703897"/>
                <a:gd name="connsiteX108" fmla="*/ 116205 w 806767"/>
                <a:gd name="connsiteY108" fmla="*/ 594360 h 703897"/>
                <a:gd name="connsiteX109" fmla="*/ 108585 w 806767"/>
                <a:gd name="connsiteY109" fmla="*/ 604837 h 703897"/>
                <a:gd name="connsiteX110" fmla="*/ 102870 w 806767"/>
                <a:gd name="connsiteY110" fmla="*/ 616268 h 703897"/>
                <a:gd name="connsiteX111" fmla="*/ 87630 w 806767"/>
                <a:gd name="connsiteY111" fmla="*/ 659130 h 703897"/>
                <a:gd name="connsiteX112" fmla="*/ 83820 w 806767"/>
                <a:gd name="connsiteY112" fmla="*/ 677227 h 703897"/>
                <a:gd name="connsiteX113" fmla="*/ 80963 w 806767"/>
                <a:gd name="connsiteY113" fmla="*/ 691515 h 703897"/>
                <a:gd name="connsiteX114" fmla="*/ 79057 w 806767"/>
                <a:gd name="connsiteY114" fmla="*/ 703898 h 703897"/>
                <a:gd name="connsiteX115" fmla="*/ 0 w 806767"/>
                <a:gd name="connsiteY115" fmla="*/ 688658 h 7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806767" h="703897">
                  <a:moveTo>
                    <a:pt x="0" y="688658"/>
                  </a:moveTo>
                  <a:cubicBezTo>
                    <a:pt x="0" y="688658"/>
                    <a:pt x="952" y="684848"/>
                    <a:pt x="2857" y="676275"/>
                  </a:cubicBezTo>
                  <a:cubicBezTo>
                    <a:pt x="3810" y="672465"/>
                    <a:pt x="4763" y="667702"/>
                    <a:pt x="5715" y="661035"/>
                  </a:cubicBezTo>
                  <a:cubicBezTo>
                    <a:pt x="6667" y="654368"/>
                    <a:pt x="8572" y="647700"/>
                    <a:pt x="10477" y="639127"/>
                  </a:cubicBezTo>
                  <a:cubicBezTo>
                    <a:pt x="14288" y="622935"/>
                    <a:pt x="20955" y="602933"/>
                    <a:pt x="31432" y="580073"/>
                  </a:cubicBezTo>
                  <a:cubicBezTo>
                    <a:pt x="34290" y="574358"/>
                    <a:pt x="37147" y="568643"/>
                    <a:pt x="40957" y="562927"/>
                  </a:cubicBezTo>
                  <a:cubicBezTo>
                    <a:pt x="44767" y="557212"/>
                    <a:pt x="48577" y="551498"/>
                    <a:pt x="53340" y="544830"/>
                  </a:cubicBezTo>
                  <a:cubicBezTo>
                    <a:pt x="58102" y="539115"/>
                    <a:pt x="62865" y="533400"/>
                    <a:pt x="68580" y="527685"/>
                  </a:cubicBezTo>
                  <a:lnTo>
                    <a:pt x="69532" y="526733"/>
                  </a:lnTo>
                  <a:lnTo>
                    <a:pt x="70485" y="525780"/>
                  </a:lnTo>
                  <a:lnTo>
                    <a:pt x="70485" y="525780"/>
                  </a:lnTo>
                  <a:cubicBezTo>
                    <a:pt x="68580" y="527685"/>
                    <a:pt x="73342" y="522923"/>
                    <a:pt x="72390" y="523875"/>
                  </a:cubicBezTo>
                  <a:lnTo>
                    <a:pt x="74295" y="521970"/>
                  </a:lnTo>
                  <a:lnTo>
                    <a:pt x="78105" y="519112"/>
                  </a:lnTo>
                  <a:cubicBezTo>
                    <a:pt x="80010" y="517208"/>
                    <a:pt x="82867" y="515302"/>
                    <a:pt x="85725" y="512445"/>
                  </a:cubicBezTo>
                  <a:lnTo>
                    <a:pt x="89535" y="509587"/>
                  </a:lnTo>
                  <a:lnTo>
                    <a:pt x="95250" y="505777"/>
                  </a:lnTo>
                  <a:cubicBezTo>
                    <a:pt x="99060" y="502920"/>
                    <a:pt x="102870" y="501015"/>
                    <a:pt x="106680" y="498158"/>
                  </a:cubicBezTo>
                  <a:lnTo>
                    <a:pt x="112395" y="494348"/>
                  </a:lnTo>
                  <a:cubicBezTo>
                    <a:pt x="114300" y="493395"/>
                    <a:pt x="116205" y="492442"/>
                    <a:pt x="118110" y="491490"/>
                  </a:cubicBezTo>
                  <a:cubicBezTo>
                    <a:pt x="121920" y="489585"/>
                    <a:pt x="125730" y="487680"/>
                    <a:pt x="129540" y="485775"/>
                  </a:cubicBezTo>
                  <a:cubicBezTo>
                    <a:pt x="144780" y="478155"/>
                    <a:pt x="160972" y="472440"/>
                    <a:pt x="176213" y="468630"/>
                  </a:cubicBezTo>
                  <a:cubicBezTo>
                    <a:pt x="208597" y="459105"/>
                    <a:pt x="240030" y="455295"/>
                    <a:pt x="270510" y="448627"/>
                  </a:cubicBezTo>
                  <a:cubicBezTo>
                    <a:pt x="300990" y="442912"/>
                    <a:pt x="328613" y="435292"/>
                    <a:pt x="350520" y="421005"/>
                  </a:cubicBezTo>
                  <a:cubicBezTo>
                    <a:pt x="355282" y="417195"/>
                    <a:pt x="360997" y="414337"/>
                    <a:pt x="365760" y="409575"/>
                  </a:cubicBezTo>
                  <a:lnTo>
                    <a:pt x="373380" y="403860"/>
                  </a:lnTo>
                  <a:lnTo>
                    <a:pt x="373380" y="403860"/>
                  </a:lnTo>
                  <a:cubicBezTo>
                    <a:pt x="369570" y="407670"/>
                    <a:pt x="372427" y="404812"/>
                    <a:pt x="371475" y="405765"/>
                  </a:cubicBezTo>
                  <a:lnTo>
                    <a:pt x="372427" y="404812"/>
                  </a:lnTo>
                  <a:lnTo>
                    <a:pt x="373380" y="403860"/>
                  </a:lnTo>
                  <a:lnTo>
                    <a:pt x="375285" y="401002"/>
                  </a:lnTo>
                  <a:lnTo>
                    <a:pt x="379095" y="396240"/>
                  </a:lnTo>
                  <a:cubicBezTo>
                    <a:pt x="385763" y="388620"/>
                    <a:pt x="387667" y="384810"/>
                    <a:pt x="390525" y="381000"/>
                  </a:cubicBezTo>
                  <a:cubicBezTo>
                    <a:pt x="392430" y="379095"/>
                    <a:pt x="393382" y="375285"/>
                    <a:pt x="395288" y="372427"/>
                  </a:cubicBezTo>
                  <a:cubicBezTo>
                    <a:pt x="397192" y="369570"/>
                    <a:pt x="398145" y="366712"/>
                    <a:pt x="400050" y="362902"/>
                  </a:cubicBezTo>
                  <a:cubicBezTo>
                    <a:pt x="411480" y="337185"/>
                    <a:pt x="417195" y="306705"/>
                    <a:pt x="423863" y="272415"/>
                  </a:cubicBezTo>
                  <a:cubicBezTo>
                    <a:pt x="430530" y="239077"/>
                    <a:pt x="436245" y="202883"/>
                    <a:pt x="451485" y="167640"/>
                  </a:cubicBezTo>
                  <a:cubicBezTo>
                    <a:pt x="455295" y="159067"/>
                    <a:pt x="460057" y="150495"/>
                    <a:pt x="464820" y="141922"/>
                  </a:cubicBezTo>
                  <a:cubicBezTo>
                    <a:pt x="470535" y="133350"/>
                    <a:pt x="475297" y="125730"/>
                    <a:pt x="481013" y="118110"/>
                  </a:cubicBezTo>
                  <a:cubicBezTo>
                    <a:pt x="483870" y="114300"/>
                    <a:pt x="487680" y="110490"/>
                    <a:pt x="490538" y="107633"/>
                  </a:cubicBezTo>
                  <a:lnTo>
                    <a:pt x="495300" y="101917"/>
                  </a:lnTo>
                  <a:lnTo>
                    <a:pt x="495300" y="101917"/>
                  </a:lnTo>
                  <a:lnTo>
                    <a:pt x="497205" y="100013"/>
                  </a:lnTo>
                  <a:lnTo>
                    <a:pt x="498157" y="100013"/>
                  </a:lnTo>
                  <a:lnTo>
                    <a:pt x="499110" y="99060"/>
                  </a:lnTo>
                  <a:lnTo>
                    <a:pt x="501015" y="97155"/>
                  </a:lnTo>
                  <a:cubicBezTo>
                    <a:pt x="503872" y="94297"/>
                    <a:pt x="506730" y="92392"/>
                    <a:pt x="509588" y="89535"/>
                  </a:cubicBezTo>
                  <a:cubicBezTo>
                    <a:pt x="510540" y="88583"/>
                    <a:pt x="513397" y="86677"/>
                    <a:pt x="515302" y="84772"/>
                  </a:cubicBezTo>
                  <a:lnTo>
                    <a:pt x="521017" y="80010"/>
                  </a:lnTo>
                  <a:cubicBezTo>
                    <a:pt x="553402" y="57150"/>
                    <a:pt x="583882" y="47625"/>
                    <a:pt x="611505" y="40958"/>
                  </a:cubicBezTo>
                  <a:cubicBezTo>
                    <a:pt x="639127" y="34290"/>
                    <a:pt x="662940" y="30480"/>
                    <a:pt x="682942" y="26670"/>
                  </a:cubicBezTo>
                  <a:cubicBezTo>
                    <a:pt x="702945" y="22860"/>
                    <a:pt x="719138" y="19050"/>
                    <a:pt x="731520" y="15240"/>
                  </a:cubicBezTo>
                  <a:cubicBezTo>
                    <a:pt x="738188" y="13335"/>
                    <a:pt x="742950" y="11430"/>
                    <a:pt x="747713" y="9525"/>
                  </a:cubicBezTo>
                  <a:cubicBezTo>
                    <a:pt x="752475" y="7620"/>
                    <a:pt x="756285" y="6667"/>
                    <a:pt x="759142" y="4763"/>
                  </a:cubicBezTo>
                  <a:cubicBezTo>
                    <a:pt x="764857" y="1905"/>
                    <a:pt x="767715" y="0"/>
                    <a:pt x="767715" y="0"/>
                  </a:cubicBezTo>
                  <a:lnTo>
                    <a:pt x="806767" y="73342"/>
                  </a:lnTo>
                  <a:cubicBezTo>
                    <a:pt x="806767" y="73342"/>
                    <a:pt x="802005" y="75247"/>
                    <a:pt x="793432" y="80010"/>
                  </a:cubicBezTo>
                  <a:cubicBezTo>
                    <a:pt x="788670" y="81915"/>
                    <a:pt x="783907" y="83820"/>
                    <a:pt x="777240" y="86677"/>
                  </a:cubicBezTo>
                  <a:cubicBezTo>
                    <a:pt x="770572" y="89535"/>
                    <a:pt x="762952" y="91440"/>
                    <a:pt x="755332" y="93345"/>
                  </a:cubicBezTo>
                  <a:cubicBezTo>
                    <a:pt x="739140" y="98108"/>
                    <a:pt x="719138" y="101917"/>
                    <a:pt x="698182" y="105727"/>
                  </a:cubicBezTo>
                  <a:cubicBezTo>
                    <a:pt x="677227" y="109538"/>
                    <a:pt x="654367" y="112395"/>
                    <a:pt x="631507" y="118110"/>
                  </a:cubicBezTo>
                  <a:cubicBezTo>
                    <a:pt x="620077" y="120967"/>
                    <a:pt x="608647" y="123825"/>
                    <a:pt x="598170" y="127635"/>
                  </a:cubicBezTo>
                  <a:cubicBezTo>
                    <a:pt x="593407" y="130492"/>
                    <a:pt x="587692" y="131445"/>
                    <a:pt x="582930" y="134302"/>
                  </a:cubicBezTo>
                  <a:cubicBezTo>
                    <a:pt x="578167" y="137160"/>
                    <a:pt x="572452" y="140017"/>
                    <a:pt x="569595" y="142875"/>
                  </a:cubicBezTo>
                  <a:lnTo>
                    <a:pt x="566738" y="144780"/>
                  </a:lnTo>
                  <a:cubicBezTo>
                    <a:pt x="565785" y="145733"/>
                    <a:pt x="564832" y="145733"/>
                    <a:pt x="562927" y="147638"/>
                  </a:cubicBezTo>
                  <a:cubicBezTo>
                    <a:pt x="560070" y="150495"/>
                    <a:pt x="557213" y="152400"/>
                    <a:pt x="554355" y="155258"/>
                  </a:cubicBezTo>
                  <a:lnTo>
                    <a:pt x="552450" y="157163"/>
                  </a:lnTo>
                  <a:lnTo>
                    <a:pt x="551497" y="158115"/>
                  </a:lnTo>
                  <a:lnTo>
                    <a:pt x="550545" y="159067"/>
                  </a:lnTo>
                  <a:cubicBezTo>
                    <a:pt x="551497" y="158115"/>
                    <a:pt x="548640" y="160972"/>
                    <a:pt x="551497" y="158115"/>
                  </a:cubicBezTo>
                  <a:lnTo>
                    <a:pt x="551497" y="158115"/>
                  </a:lnTo>
                  <a:lnTo>
                    <a:pt x="548640" y="160972"/>
                  </a:lnTo>
                  <a:lnTo>
                    <a:pt x="542925" y="167640"/>
                  </a:lnTo>
                  <a:cubicBezTo>
                    <a:pt x="539115" y="172402"/>
                    <a:pt x="536257" y="177165"/>
                    <a:pt x="532447" y="181927"/>
                  </a:cubicBezTo>
                  <a:cubicBezTo>
                    <a:pt x="529590" y="187642"/>
                    <a:pt x="526732" y="193358"/>
                    <a:pt x="523875" y="199073"/>
                  </a:cubicBezTo>
                  <a:cubicBezTo>
                    <a:pt x="513397" y="223837"/>
                    <a:pt x="507682" y="253365"/>
                    <a:pt x="502920" y="286702"/>
                  </a:cubicBezTo>
                  <a:cubicBezTo>
                    <a:pt x="497205" y="320040"/>
                    <a:pt x="491490" y="357187"/>
                    <a:pt x="475297" y="395287"/>
                  </a:cubicBezTo>
                  <a:cubicBezTo>
                    <a:pt x="473392" y="400050"/>
                    <a:pt x="470535" y="404812"/>
                    <a:pt x="468630" y="409575"/>
                  </a:cubicBezTo>
                  <a:cubicBezTo>
                    <a:pt x="465772" y="414337"/>
                    <a:pt x="463867" y="419100"/>
                    <a:pt x="461010" y="423862"/>
                  </a:cubicBezTo>
                  <a:cubicBezTo>
                    <a:pt x="454342" y="433387"/>
                    <a:pt x="446722" y="444817"/>
                    <a:pt x="441960" y="449580"/>
                  </a:cubicBezTo>
                  <a:lnTo>
                    <a:pt x="438150" y="454342"/>
                  </a:lnTo>
                  <a:lnTo>
                    <a:pt x="436245" y="457200"/>
                  </a:lnTo>
                  <a:lnTo>
                    <a:pt x="435292" y="458152"/>
                  </a:lnTo>
                  <a:lnTo>
                    <a:pt x="434340" y="459105"/>
                  </a:lnTo>
                  <a:lnTo>
                    <a:pt x="432435" y="461010"/>
                  </a:lnTo>
                  <a:lnTo>
                    <a:pt x="432435" y="461010"/>
                  </a:lnTo>
                  <a:lnTo>
                    <a:pt x="420052" y="471487"/>
                  </a:lnTo>
                  <a:cubicBezTo>
                    <a:pt x="412432" y="479108"/>
                    <a:pt x="402907" y="483870"/>
                    <a:pt x="394335" y="490537"/>
                  </a:cubicBezTo>
                  <a:cubicBezTo>
                    <a:pt x="385763" y="496252"/>
                    <a:pt x="376238" y="500062"/>
                    <a:pt x="366713" y="504825"/>
                  </a:cubicBezTo>
                  <a:cubicBezTo>
                    <a:pt x="357188" y="508635"/>
                    <a:pt x="347663" y="512445"/>
                    <a:pt x="339090" y="515302"/>
                  </a:cubicBezTo>
                  <a:cubicBezTo>
                    <a:pt x="329565" y="518160"/>
                    <a:pt x="320992" y="521017"/>
                    <a:pt x="312420" y="522923"/>
                  </a:cubicBezTo>
                  <a:cubicBezTo>
                    <a:pt x="303847" y="524827"/>
                    <a:pt x="295275" y="526733"/>
                    <a:pt x="286702" y="528637"/>
                  </a:cubicBezTo>
                  <a:cubicBezTo>
                    <a:pt x="253365" y="535305"/>
                    <a:pt x="223838" y="539115"/>
                    <a:pt x="198120" y="545783"/>
                  </a:cubicBezTo>
                  <a:cubicBezTo>
                    <a:pt x="185738" y="549593"/>
                    <a:pt x="174307" y="553402"/>
                    <a:pt x="163830" y="558165"/>
                  </a:cubicBezTo>
                  <a:cubicBezTo>
                    <a:pt x="160972" y="559118"/>
                    <a:pt x="159067" y="561023"/>
                    <a:pt x="156210" y="561975"/>
                  </a:cubicBezTo>
                  <a:cubicBezTo>
                    <a:pt x="155257" y="562927"/>
                    <a:pt x="153352" y="562927"/>
                    <a:pt x="152400" y="563880"/>
                  </a:cubicBezTo>
                  <a:lnTo>
                    <a:pt x="149542" y="565785"/>
                  </a:lnTo>
                  <a:cubicBezTo>
                    <a:pt x="147638" y="566737"/>
                    <a:pt x="145732" y="567690"/>
                    <a:pt x="143827" y="568643"/>
                  </a:cubicBezTo>
                  <a:lnTo>
                    <a:pt x="140970" y="570548"/>
                  </a:lnTo>
                  <a:lnTo>
                    <a:pt x="137160" y="573405"/>
                  </a:lnTo>
                  <a:cubicBezTo>
                    <a:pt x="134302" y="575310"/>
                    <a:pt x="132397" y="577215"/>
                    <a:pt x="129540" y="580073"/>
                  </a:cubicBezTo>
                  <a:lnTo>
                    <a:pt x="126682" y="582930"/>
                  </a:lnTo>
                  <a:lnTo>
                    <a:pt x="124777" y="584835"/>
                  </a:lnTo>
                  <a:cubicBezTo>
                    <a:pt x="123825" y="584835"/>
                    <a:pt x="128588" y="581025"/>
                    <a:pt x="126682" y="582930"/>
                  </a:cubicBezTo>
                  <a:lnTo>
                    <a:pt x="126682" y="582930"/>
                  </a:lnTo>
                  <a:lnTo>
                    <a:pt x="126682" y="582930"/>
                  </a:lnTo>
                  <a:lnTo>
                    <a:pt x="125730" y="583883"/>
                  </a:lnTo>
                  <a:cubicBezTo>
                    <a:pt x="122872" y="587693"/>
                    <a:pt x="120015" y="590550"/>
                    <a:pt x="116205" y="594360"/>
                  </a:cubicBezTo>
                  <a:cubicBezTo>
                    <a:pt x="113347" y="598170"/>
                    <a:pt x="111442" y="601980"/>
                    <a:pt x="108585" y="604837"/>
                  </a:cubicBezTo>
                  <a:cubicBezTo>
                    <a:pt x="106680" y="608648"/>
                    <a:pt x="104775" y="612458"/>
                    <a:pt x="102870" y="616268"/>
                  </a:cubicBezTo>
                  <a:cubicBezTo>
                    <a:pt x="95250" y="631508"/>
                    <a:pt x="90488" y="645795"/>
                    <a:pt x="87630" y="659130"/>
                  </a:cubicBezTo>
                  <a:cubicBezTo>
                    <a:pt x="85725" y="665798"/>
                    <a:pt x="84772" y="671512"/>
                    <a:pt x="83820" y="677227"/>
                  </a:cubicBezTo>
                  <a:cubicBezTo>
                    <a:pt x="82867" y="681990"/>
                    <a:pt x="81915" y="686752"/>
                    <a:pt x="80963" y="691515"/>
                  </a:cubicBezTo>
                  <a:cubicBezTo>
                    <a:pt x="80010" y="699135"/>
                    <a:pt x="79057" y="703898"/>
                    <a:pt x="79057" y="703898"/>
                  </a:cubicBezTo>
                  <a:lnTo>
                    <a:pt x="0" y="688658"/>
                  </a:lnTo>
                  <a:close/>
                </a:path>
              </a:pathLst>
            </a:custGeom>
            <a:grpFill/>
            <a:ln>
              <a:noFill/>
            </a:ln>
            <a:effectLst>
              <a:softEdge rad="520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: Shape 40">
              <a:extLst>
                <a:ext uri="{FF2B5EF4-FFF2-40B4-BE49-F238E27FC236}">
                  <a16:creationId xmlns:a16="http://schemas.microsoft.com/office/drawing/2014/main" id="{F1125689-13F2-D48F-04ED-522120DF5AD7}"/>
                </a:ext>
              </a:extLst>
            </p:cNvPr>
            <p:cNvSpPr/>
            <p:nvPr/>
          </p:nvSpPr>
          <p:spPr>
            <a:xfrm rot="2515601">
              <a:off x="468100" y="837878"/>
              <a:ext cx="11397880" cy="9944545"/>
            </a:xfrm>
            <a:custGeom>
              <a:avLst/>
              <a:gdLst>
                <a:gd name="connsiteX0" fmla="*/ 0 w 806767"/>
                <a:gd name="connsiteY0" fmla="*/ 688658 h 703897"/>
                <a:gd name="connsiteX1" fmla="*/ 2857 w 806767"/>
                <a:gd name="connsiteY1" fmla="*/ 676275 h 703897"/>
                <a:gd name="connsiteX2" fmla="*/ 5715 w 806767"/>
                <a:gd name="connsiteY2" fmla="*/ 661035 h 703897"/>
                <a:gd name="connsiteX3" fmla="*/ 10477 w 806767"/>
                <a:gd name="connsiteY3" fmla="*/ 639127 h 703897"/>
                <a:gd name="connsiteX4" fmla="*/ 31432 w 806767"/>
                <a:gd name="connsiteY4" fmla="*/ 580073 h 703897"/>
                <a:gd name="connsiteX5" fmla="*/ 40957 w 806767"/>
                <a:gd name="connsiteY5" fmla="*/ 562927 h 703897"/>
                <a:gd name="connsiteX6" fmla="*/ 53340 w 806767"/>
                <a:gd name="connsiteY6" fmla="*/ 544830 h 703897"/>
                <a:gd name="connsiteX7" fmla="*/ 68580 w 806767"/>
                <a:gd name="connsiteY7" fmla="*/ 527685 h 703897"/>
                <a:gd name="connsiteX8" fmla="*/ 69532 w 806767"/>
                <a:gd name="connsiteY8" fmla="*/ 526733 h 703897"/>
                <a:gd name="connsiteX9" fmla="*/ 70485 w 806767"/>
                <a:gd name="connsiteY9" fmla="*/ 525780 h 703897"/>
                <a:gd name="connsiteX10" fmla="*/ 70485 w 806767"/>
                <a:gd name="connsiteY10" fmla="*/ 525780 h 703897"/>
                <a:gd name="connsiteX11" fmla="*/ 72390 w 806767"/>
                <a:gd name="connsiteY11" fmla="*/ 523875 h 703897"/>
                <a:gd name="connsiteX12" fmla="*/ 74295 w 806767"/>
                <a:gd name="connsiteY12" fmla="*/ 521970 h 703897"/>
                <a:gd name="connsiteX13" fmla="*/ 78105 w 806767"/>
                <a:gd name="connsiteY13" fmla="*/ 519112 h 703897"/>
                <a:gd name="connsiteX14" fmla="*/ 85725 w 806767"/>
                <a:gd name="connsiteY14" fmla="*/ 512445 h 703897"/>
                <a:gd name="connsiteX15" fmla="*/ 89535 w 806767"/>
                <a:gd name="connsiteY15" fmla="*/ 509587 h 703897"/>
                <a:gd name="connsiteX16" fmla="*/ 95250 w 806767"/>
                <a:gd name="connsiteY16" fmla="*/ 505777 h 703897"/>
                <a:gd name="connsiteX17" fmla="*/ 106680 w 806767"/>
                <a:gd name="connsiteY17" fmla="*/ 498158 h 703897"/>
                <a:gd name="connsiteX18" fmla="*/ 112395 w 806767"/>
                <a:gd name="connsiteY18" fmla="*/ 494348 h 703897"/>
                <a:gd name="connsiteX19" fmla="*/ 118110 w 806767"/>
                <a:gd name="connsiteY19" fmla="*/ 491490 h 703897"/>
                <a:gd name="connsiteX20" fmla="*/ 129540 w 806767"/>
                <a:gd name="connsiteY20" fmla="*/ 485775 h 703897"/>
                <a:gd name="connsiteX21" fmla="*/ 176213 w 806767"/>
                <a:gd name="connsiteY21" fmla="*/ 468630 h 703897"/>
                <a:gd name="connsiteX22" fmla="*/ 270510 w 806767"/>
                <a:gd name="connsiteY22" fmla="*/ 448627 h 703897"/>
                <a:gd name="connsiteX23" fmla="*/ 350520 w 806767"/>
                <a:gd name="connsiteY23" fmla="*/ 421005 h 703897"/>
                <a:gd name="connsiteX24" fmla="*/ 365760 w 806767"/>
                <a:gd name="connsiteY24" fmla="*/ 409575 h 703897"/>
                <a:gd name="connsiteX25" fmla="*/ 373380 w 806767"/>
                <a:gd name="connsiteY25" fmla="*/ 403860 h 703897"/>
                <a:gd name="connsiteX26" fmla="*/ 373380 w 806767"/>
                <a:gd name="connsiteY26" fmla="*/ 403860 h 703897"/>
                <a:gd name="connsiteX27" fmla="*/ 371475 w 806767"/>
                <a:gd name="connsiteY27" fmla="*/ 405765 h 703897"/>
                <a:gd name="connsiteX28" fmla="*/ 372427 w 806767"/>
                <a:gd name="connsiteY28" fmla="*/ 404812 h 703897"/>
                <a:gd name="connsiteX29" fmla="*/ 373380 w 806767"/>
                <a:gd name="connsiteY29" fmla="*/ 403860 h 703897"/>
                <a:gd name="connsiteX30" fmla="*/ 375285 w 806767"/>
                <a:gd name="connsiteY30" fmla="*/ 401002 h 703897"/>
                <a:gd name="connsiteX31" fmla="*/ 379095 w 806767"/>
                <a:gd name="connsiteY31" fmla="*/ 396240 h 703897"/>
                <a:gd name="connsiteX32" fmla="*/ 390525 w 806767"/>
                <a:gd name="connsiteY32" fmla="*/ 381000 h 703897"/>
                <a:gd name="connsiteX33" fmla="*/ 395288 w 806767"/>
                <a:gd name="connsiteY33" fmla="*/ 372427 h 703897"/>
                <a:gd name="connsiteX34" fmla="*/ 400050 w 806767"/>
                <a:gd name="connsiteY34" fmla="*/ 362902 h 703897"/>
                <a:gd name="connsiteX35" fmla="*/ 423863 w 806767"/>
                <a:gd name="connsiteY35" fmla="*/ 272415 h 703897"/>
                <a:gd name="connsiteX36" fmla="*/ 451485 w 806767"/>
                <a:gd name="connsiteY36" fmla="*/ 167640 h 703897"/>
                <a:gd name="connsiteX37" fmla="*/ 464820 w 806767"/>
                <a:gd name="connsiteY37" fmla="*/ 141922 h 703897"/>
                <a:gd name="connsiteX38" fmla="*/ 481013 w 806767"/>
                <a:gd name="connsiteY38" fmla="*/ 118110 h 703897"/>
                <a:gd name="connsiteX39" fmla="*/ 490538 w 806767"/>
                <a:gd name="connsiteY39" fmla="*/ 107633 h 703897"/>
                <a:gd name="connsiteX40" fmla="*/ 495300 w 806767"/>
                <a:gd name="connsiteY40" fmla="*/ 101917 h 703897"/>
                <a:gd name="connsiteX41" fmla="*/ 495300 w 806767"/>
                <a:gd name="connsiteY41" fmla="*/ 101917 h 703897"/>
                <a:gd name="connsiteX42" fmla="*/ 497205 w 806767"/>
                <a:gd name="connsiteY42" fmla="*/ 100013 h 703897"/>
                <a:gd name="connsiteX43" fmla="*/ 498157 w 806767"/>
                <a:gd name="connsiteY43" fmla="*/ 100013 h 703897"/>
                <a:gd name="connsiteX44" fmla="*/ 499110 w 806767"/>
                <a:gd name="connsiteY44" fmla="*/ 99060 h 703897"/>
                <a:gd name="connsiteX45" fmla="*/ 501015 w 806767"/>
                <a:gd name="connsiteY45" fmla="*/ 97155 h 703897"/>
                <a:gd name="connsiteX46" fmla="*/ 509588 w 806767"/>
                <a:gd name="connsiteY46" fmla="*/ 89535 h 703897"/>
                <a:gd name="connsiteX47" fmla="*/ 515302 w 806767"/>
                <a:gd name="connsiteY47" fmla="*/ 84772 h 703897"/>
                <a:gd name="connsiteX48" fmla="*/ 521017 w 806767"/>
                <a:gd name="connsiteY48" fmla="*/ 80010 h 703897"/>
                <a:gd name="connsiteX49" fmla="*/ 611505 w 806767"/>
                <a:gd name="connsiteY49" fmla="*/ 40958 h 703897"/>
                <a:gd name="connsiteX50" fmla="*/ 682942 w 806767"/>
                <a:gd name="connsiteY50" fmla="*/ 26670 h 703897"/>
                <a:gd name="connsiteX51" fmla="*/ 731520 w 806767"/>
                <a:gd name="connsiteY51" fmla="*/ 15240 h 703897"/>
                <a:gd name="connsiteX52" fmla="*/ 747713 w 806767"/>
                <a:gd name="connsiteY52" fmla="*/ 9525 h 703897"/>
                <a:gd name="connsiteX53" fmla="*/ 759142 w 806767"/>
                <a:gd name="connsiteY53" fmla="*/ 4763 h 703897"/>
                <a:gd name="connsiteX54" fmla="*/ 767715 w 806767"/>
                <a:gd name="connsiteY54" fmla="*/ 0 h 703897"/>
                <a:gd name="connsiteX55" fmla="*/ 806767 w 806767"/>
                <a:gd name="connsiteY55" fmla="*/ 73342 h 703897"/>
                <a:gd name="connsiteX56" fmla="*/ 793432 w 806767"/>
                <a:gd name="connsiteY56" fmla="*/ 80010 h 703897"/>
                <a:gd name="connsiteX57" fmla="*/ 777240 w 806767"/>
                <a:gd name="connsiteY57" fmla="*/ 86677 h 703897"/>
                <a:gd name="connsiteX58" fmla="*/ 755332 w 806767"/>
                <a:gd name="connsiteY58" fmla="*/ 93345 h 703897"/>
                <a:gd name="connsiteX59" fmla="*/ 698182 w 806767"/>
                <a:gd name="connsiteY59" fmla="*/ 105727 h 703897"/>
                <a:gd name="connsiteX60" fmla="*/ 631507 w 806767"/>
                <a:gd name="connsiteY60" fmla="*/ 118110 h 703897"/>
                <a:gd name="connsiteX61" fmla="*/ 598170 w 806767"/>
                <a:gd name="connsiteY61" fmla="*/ 127635 h 703897"/>
                <a:gd name="connsiteX62" fmla="*/ 582930 w 806767"/>
                <a:gd name="connsiteY62" fmla="*/ 134302 h 703897"/>
                <a:gd name="connsiteX63" fmla="*/ 569595 w 806767"/>
                <a:gd name="connsiteY63" fmla="*/ 142875 h 703897"/>
                <a:gd name="connsiteX64" fmla="*/ 566738 w 806767"/>
                <a:gd name="connsiteY64" fmla="*/ 144780 h 703897"/>
                <a:gd name="connsiteX65" fmla="*/ 562927 w 806767"/>
                <a:gd name="connsiteY65" fmla="*/ 147638 h 703897"/>
                <a:gd name="connsiteX66" fmla="*/ 554355 w 806767"/>
                <a:gd name="connsiteY66" fmla="*/ 155258 h 703897"/>
                <a:gd name="connsiteX67" fmla="*/ 552450 w 806767"/>
                <a:gd name="connsiteY67" fmla="*/ 157163 h 703897"/>
                <a:gd name="connsiteX68" fmla="*/ 551497 w 806767"/>
                <a:gd name="connsiteY68" fmla="*/ 158115 h 703897"/>
                <a:gd name="connsiteX69" fmla="*/ 550545 w 806767"/>
                <a:gd name="connsiteY69" fmla="*/ 159067 h 703897"/>
                <a:gd name="connsiteX70" fmla="*/ 551497 w 806767"/>
                <a:gd name="connsiteY70" fmla="*/ 158115 h 703897"/>
                <a:gd name="connsiteX71" fmla="*/ 551497 w 806767"/>
                <a:gd name="connsiteY71" fmla="*/ 158115 h 703897"/>
                <a:gd name="connsiteX72" fmla="*/ 548640 w 806767"/>
                <a:gd name="connsiteY72" fmla="*/ 160972 h 703897"/>
                <a:gd name="connsiteX73" fmla="*/ 542925 w 806767"/>
                <a:gd name="connsiteY73" fmla="*/ 167640 h 703897"/>
                <a:gd name="connsiteX74" fmla="*/ 532447 w 806767"/>
                <a:gd name="connsiteY74" fmla="*/ 181927 h 703897"/>
                <a:gd name="connsiteX75" fmla="*/ 523875 w 806767"/>
                <a:gd name="connsiteY75" fmla="*/ 199073 h 703897"/>
                <a:gd name="connsiteX76" fmla="*/ 502920 w 806767"/>
                <a:gd name="connsiteY76" fmla="*/ 286702 h 703897"/>
                <a:gd name="connsiteX77" fmla="*/ 475297 w 806767"/>
                <a:gd name="connsiteY77" fmla="*/ 395287 h 703897"/>
                <a:gd name="connsiteX78" fmla="*/ 468630 w 806767"/>
                <a:gd name="connsiteY78" fmla="*/ 409575 h 703897"/>
                <a:gd name="connsiteX79" fmla="*/ 461010 w 806767"/>
                <a:gd name="connsiteY79" fmla="*/ 423862 h 703897"/>
                <a:gd name="connsiteX80" fmla="*/ 441960 w 806767"/>
                <a:gd name="connsiteY80" fmla="*/ 449580 h 703897"/>
                <a:gd name="connsiteX81" fmla="*/ 438150 w 806767"/>
                <a:gd name="connsiteY81" fmla="*/ 454342 h 703897"/>
                <a:gd name="connsiteX82" fmla="*/ 436245 w 806767"/>
                <a:gd name="connsiteY82" fmla="*/ 457200 h 703897"/>
                <a:gd name="connsiteX83" fmla="*/ 435292 w 806767"/>
                <a:gd name="connsiteY83" fmla="*/ 458152 h 703897"/>
                <a:gd name="connsiteX84" fmla="*/ 434340 w 806767"/>
                <a:gd name="connsiteY84" fmla="*/ 459105 h 703897"/>
                <a:gd name="connsiteX85" fmla="*/ 432435 w 806767"/>
                <a:gd name="connsiteY85" fmla="*/ 461010 h 703897"/>
                <a:gd name="connsiteX86" fmla="*/ 432435 w 806767"/>
                <a:gd name="connsiteY86" fmla="*/ 461010 h 703897"/>
                <a:gd name="connsiteX87" fmla="*/ 420052 w 806767"/>
                <a:gd name="connsiteY87" fmla="*/ 471487 h 703897"/>
                <a:gd name="connsiteX88" fmla="*/ 394335 w 806767"/>
                <a:gd name="connsiteY88" fmla="*/ 490537 h 703897"/>
                <a:gd name="connsiteX89" fmla="*/ 366713 w 806767"/>
                <a:gd name="connsiteY89" fmla="*/ 504825 h 703897"/>
                <a:gd name="connsiteX90" fmla="*/ 339090 w 806767"/>
                <a:gd name="connsiteY90" fmla="*/ 515302 h 703897"/>
                <a:gd name="connsiteX91" fmla="*/ 312420 w 806767"/>
                <a:gd name="connsiteY91" fmla="*/ 522923 h 703897"/>
                <a:gd name="connsiteX92" fmla="*/ 286702 w 806767"/>
                <a:gd name="connsiteY92" fmla="*/ 528637 h 703897"/>
                <a:gd name="connsiteX93" fmla="*/ 198120 w 806767"/>
                <a:gd name="connsiteY93" fmla="*/ 545783 h 703897"/>
                <a:gd name="connsiteX94" fmla="*/ 163830 w 806767"/>
                <a:gd name="connsiteY94" fmla="*/ 558165 h 703897"/>
                <a:gd name="connsiteX95" fmla="*/ 156210 w 806767"/>
                <a:gd name="connsiteY95" fmla="*/ 561975 h 703897"/>
                <a:gd name="connsiteX96" fmla="*/ 152400 w 806767"/>
                <a:gd name="connsiteY96" fmla="*/ 563880 h 703897"/>
                <a:gd name="connsiteX97" fmla="*/ 149542 w 806767"/>
                <a:gd name="connsiteY97" fmla="*/ 565785 h 703897"/>
                <a:gd name="connsiteX98" fmla="*/ 143827 w 806767"/>
                <a:gd name="connsiteY98" fmla="*/ 568643 h 703897"/>
                <a:gd name="connsiteX99" fmla="*/ 140970 w 806767"/>
                <a:gd name="connsiteY99" fmla="*/ 570548 h 703897"/>
                <a:gd name="connsiteX100" fmla="*/ 137160 w 806767"/>
                <a:gd name="connsiteY100" fmla="*/ 573405 h 703897"/>
                <a:gd name="connsiteX101" fmla="*/ 129540 w 806767"/>
                <a:gd name="connsiteY101" fmla="*/ 580073 h 703897"/>
                <a:gd name="connsiteX102" fmla="*/ 126682 w 806767"/>
                <a:gd name="connsiteY102" fmla="*/ 582930 h 703897"/>
                <a:gd name="connsiteX103" fmla="*/ 124777 w 806767"/>
                <a:gd name="connsiteY103" fmla="*/ 584835 h 703897"/>
                <a:gd name="connsiteX104" fmla="*/ 126682 w 806767"/>
                <a:gd name="connsiteY104" fmla="*/ 582930 h 703897"/>
                <a:gd name="connsiteX105" fmla="*/ 126682 w 806767"/>
                <a:gd name="connsiteY105" fmla="*/ 582930 h 703897"/>
                <a:gd name="connsiteX106" fmla="*/ 126682 w 806767"/>
                <a:gd name="connsiteY106" fmla="*/ 582930 h 703897"/>
                <a:gd name="connsiteX107" fmla="*/ 125730 w 806767"/>
                <a:gd name="connsiteY107" fmla="*/ 583883 h 703897"/>
                <a:gd name="connsiteX108" fmla="*/ 116205 w 806767"/>
                <a:gd name="connsiteY108" fmla="*/ 594360 h 703897"/>
                <a:gd name="connsiteX109" fmla="*/ 108585 w 806767"/>
                <a:gd name="connsiteY109" fmla="*/ 604837 h 703897"/>
                <a:gd name="connsiteX110" fmla="*/ 102870 w 806767"/>
                <a:gd name="connsiteY110" fmla="*/ 616268 h 703897"/>
                <a:gd name="connsiteX111" fmla="*/ 87630 w 806767"/>
                <a:gd name="connsiteY111" fmla="*/ 659130 h 703897"/>
                <a:gd name="connsiteX112" fmla="*/ 83820 w 806767"/>
                <a:gd name="connsiteY112" fmla="*/ 677227 h 703897"/>
                <a:gd name="connsiteX113" fmla="*/ 80963 w 806767"/>
                <a:gd name="connsiteY113" fmla="*/ 691515 h 703897"/>
                <a:gd name="connsiteX114" fmla="*/ 79057 w 806767"/>
                <a:gd name="connsiteY114" fmla="*/ 703898 h 703897"/>
                <a:gd name="connsiteX115" fmla="*/ 0 w 806767"/>
                <a:gd name="connsiteY115" fmla="*/ 688658 h 7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806767" h="703897">
                  <a:moveTo>
                    <a:pt x="0" y="688658"/>
                  </a:moveTo>
                  <a:cubicBezTo>
                    <a:pt x="0" y="688658"/>
                    <a:pt x="952" y="684848"/>
                    <a:pt x="2857" y="676275"/>
                  </a:cubicBezTo>
                  <a:cubicBezTo>
                    <a:pt x="3810" y="672465"/>
                    <a:pt x="4763" y="667702"/>
                    <a:pt x="5715" y="661035"/>
                  </a:cubicBezTo>
                  <a:cubicBezTo>
                    <a:pt x="6667" y="654368"/>
                    <a:pt x="8572" y="647700"/>
                    <a:pt x="10477" y="639127"/>
                  </a:cubicBezTo>
                  <a:cubicBezTo>
                    <a:pt x="14288" y="622935"/>
                    <a:pt x="20955" y="602933"/>
                    <a:pt x="31432" y="580073"/>
                  </a:cubicBezTo>
                  <a:cubicBezTo>
                    <a:pt x="34290" y="574358"/>
                    <a:pt x="37147" y="568643"/>
                    <a:pt x="40957" y="562927"/>
                  </a:cubicBezTo>
                  <a:cubicBezTo>
                    <a:pt x="44767" y="557212"/>
                    <a:pt x="48577" y="551498"/>
                    <a:pt x="53340" y="544830"/>
                  </a:cubicBezTo>
                  <a:cubicBezTo>
                    <a:pt x="58102" y="539115"/>
                    <a:pt x="62865" y="533400"/>
                    <a:pt x="68580" y="527685"/>
                  </a:cubicBezTo>
                  <a:lnTo>
                    <a:pt x="69532" y="526733"/>
                  </a:lnTo>
                  <a:lnTo>
                    <a:pt x="70485" y="525780"/>
                  </a:lnTo>
                  <a:lnTo>
                    <a:pt x="70485" y="525780"/>
                  </a:lnTo>
                  <a:cubicBezTo>
                    <a:pt x="68580" y="527685"/>
                    <a:pt x="73342" y="522923"/>
                    <a:pt x="72390" y="523875"/>
                  </a:cubicBezTo>
                  <a:lnTo>
                    <a:pt x="74295" y="521970"/>
                  </a:lnTo>
                  <a:lnTo>
                    <a:pt x="78105" y="519112"/>
                  </a:lnTo>
                  <a:cubicBezTo>
                    <a:pt x="80010" y="517208"/>
                    <a:pt x="82867" y="515302"/>
                    <a:pt x="85725" y="512445"/>
                  </a:cubicBezTo>
                  <a:lnTo>
                    <a:pt x="89535" y="509587"/>
                  </a:lnTo>
                  <a:lnTo>
                    <a:pt x="95250" y="505777"/>
                  </a:lnTo>
                  <a:cubicBezTo>
                    <a:pt x="99060" y="502920"/>
                    <a:pt x="102870" y="501015"/>
                    <a:pt x="106680" y="498158"/>
                  </a:cubicBezTo>
                  <a:lnTo>
                    <a:pt x="112395" y="494348"/>
                  </a:lnTo>
                  <a:cubicBezTo>
                    <a:pt x="114300" y="493395"/>
                    <a:pt x="116205" y="492442"/>
                    <a:pt x="118110" y="491490"/>
                  </a:cubicBezTo>
                  <a:cubicBezTo>
                    <a:pt x="121920" y="489585"/>
                    <a:pt x="125730" y="487680"/>
                    <a:pt x="129540" y="485775"/>
                  </a:cubicBezTo>
                  <a:cubicBezTo>
                    <a:pt x="144780" y="478155"/>
                    <a:pt x="160972" y="472440"/>
                    <a:pt x="176213" y="468630"/>
                  </a:cubicBezTo>
                  <a:cubicBezTo>
                    <a:pt x="208597" y="459105"/>
                    <a:pt x="240030" y="455295"/>
                    <a:pt x="270510" y="448627"/>
                  </a:cubicBezTo>
                  <a:cubicBezTo>
                    <a:pt x="300990" y="442912"/>
                    <a:pt x="328613" y="435292"/>
                    <a:pt x="350520" y="421005"/>
                  </a:cubicBezTo>
                  <a:cubicBezTo>
                    <a:pt x="355282" y="417195"/>
                    <a:pt x="360997" y="414337"/>
                    <a:pt x="365760" y="409575"/>
                  </a:cubicBezTo>
                  <a:lnTo>
                    <a:pt x="373380" y="403860"/>
                  </a:lnTo>
                  <a:lnTo>
                    <a:pt x="373380" y="403860"/>
                  </a:lnTo>
                  <a:cubicBezTo>
                    <a:pt x="369570" y="407670"/>
                    <a:pt x="372427" y="404812"/>
                    <a:pt x="371475" y="405765"/>
                  </a:cubicBezTo>
                  <a:lnTo>
                    <a:pt x="372427" y="404812"/>
                  </a:lnTo>
                  <a:lnTo>
                    <a:pt x="373380" y="403860"/>
                  </a:lnTo>
                  <a:lnTo>
                    <a:pt x="375285" y="401002"/>
                  </a:lnTo>
                  <a:lnTo>
                    <a:pt x="379095" y="396240"/>
                  </a:lnTo>
                  <a:cubicBezTo>
                    <a:pt x="385763" y="388620"/>
                    <a:pt x="387667" y="384810"/>
                    <a:pt x="390525" y="381000"/>
                  </a:cubicBezTo>
                  <a:cubicBezTo>
                    <a:pt x="392430" y="379095"/>
                    <a:pt x="393382" y="375285"/>
                    <a:pt x="395288" y="372427"/>
                  </a:cubicBezTo>
                  <a:cubicBezTo>
                    <a:pt x="397192" y="369570"/>
                    <a:pt x="398145" y="366712"/>
                    <a:pt x="400050" y="362902"/>
                  </a:cubicBezTo>
                  <a:cubicBezTo>
                    <a:pt x="411480" y="337185"/>
                    <a:pt x="417195" y="306705"/>
                    <a:pt x="423863" y="272415"/>
                  </a:cubicBezTo>
                  <a:cubicBezTo>
                    <a:pt x="430530" y="239077"/>
                    <a:pt x="436245" y="202883"/>
                    <a:pt x="451485" y="167640"/>
                  </a:cubicBezTo>
                  <a:cubicBezTo>
                    <a:pt x="455295" y="159067"/>
                    <a:pt x="460057" y="150495"/>
                    <a:pt x="464820" y="141922"/>
                  </a:cubicBezTo>
                  <a:cubicBezTo>
                    <a:pt x="470535" y="133350"/>
                    <a:pt x="475297" y="125730"/>
                    <a:pt x="481013" y="118110"/>
                  </a:cubicBezTo>
                  <a:cubicBezTo>
                    <a:pt x="483870" y="114300"/>
                    <a:pt x="487680" y="110490"/>
                    <a:pt x="490538" y="107633"/>
                  </a:cubicBezTo>
                  <a:lnTo>
                    <a:pt x="495300" y="101917"/>
                  </a:lnTo>
                  <a:lnTo>
                    <a:pt x="495300" y="101917"/>
                  </a:lnTo>
                  <a:lnTo>
                    <a:pt x="497205" y="100013"/>
                  </a:lnTo>
                  <a:lnTo>
                    <a:pt x="498157" y="100013"/>
                  </a:lnTo>
                  <a:lnTo>
                    <a:pt x="499110" y="99060"/>
                  </a:lnTo>
                  <a:lnTo>
                    <a:pt x="501015" y="97155"/>
                  </a:lnTo>
                  <a:cubicBezTo>
                    <a:pt x="503872" y="94297"/>
                    <a:pt x="506730" y="92392"/>
                    <a:pt x="509588" y="89535"/>
                  </a:cubicBezTo>
                  <a:cubicBezTo>
                    <a:pt x="510540" y="88583"/>
                    <a:pt x="513397" y="86677"/>
                    <a:pt x="515302" y="84772"/>
                  </a:cubicBezTo>
                  <a:lnTo>
                    <a:pt x="521017" y="80010"/>
                  </a:lnTo>
                  <a:cubicBezTo>
                    <a:pt x="553402" y="57150"/>
                    <a:pt x="583882" y="47625"/>
                    <a:pt x="611505" y="40958"/>
                  </a:cubicBezTo>
                  <a:cubicBezTo>
                    <a:pt x="639127" y="34290"/>
                    <a:pt x="662940" y="30480"/>
                    <a:pt x="682942" y="26670"/>
                  </a:cubicBezTo>
                  <a:cubicBezTo>
                    <a:pt x="702945" y="22860"/>
                    <a:pt x="719138" y="19050"/>
                    <a:pt x="731520" y="15240"/>
                  </a:cubicBezTo>
                  <a:cubicBezTo>
                    <a:pt x="738188" y="13335"/>
                    <a:pt x="742950" y="11430"/>
                    <a:pt x="747713" y="9525"/>
                  </a:cubicBezTo>
                  <a:cubicBezTo>
                    <a:pt x="752475" y="7620"/>
                    <a:pt x="756285" y="6667"/>
                    <a:pt x="759142" y="4763"/>
                  </a:cubicBezTo>
                  <a:cubicBezTo>
                    <a:pt x="764857" y="1905"/>
                    <a:pt x="767715" y="0"/>
                    <a:pt x="767715" y="0"/>
                  </a:cubicBezTo>
                  <a:lnTo>
                    <a:pt x="806767" y="73342"/>
                  </a:lnTo>
                  <a:cubicBezTo>
                    <a:pt x="806767" y="73342"/>
                    <a:pt x="802005" y="75247"/>
                    <a:pt x="793432" y="80010"/>
                  </a:cubicBezTo>
                  <a:cubicBezTo>
                    <a:pt x="788670" y="81915"/>
                    <a:pt x="783907" y="83820"/>
                    <a:pt x="777240" y="86677"/>
                  </a:cubicBezTo>
                  <a:cubicBezTo>
                    <a:pt x="770572" y="89535"/>
                    <a:pt x="762952" y="91440"/>
                    <a:pt x="755332" y="93345"/>
                  </a:cubicBezTo>
                  <a:cubicBezTo>
                    <a:pt x="739140" y="98108"/>
                    <a:pt x="719138" y="101917"/>
                    <a:pt x="698182" y="105727"/>
                  </a:cubicBezTo>
                  <a:cubicBezTo>
                    <a:pt x="677227" y="109538"/>
                    <a:pt x="654367" y="112395"/>
                    <a:pt x="631507" y="118110"/>
                  </a:cubicBezTo>
                  <a:cubicBezTo>
                    <a:pt x="620077" y="120967"/>
                    <a:pt x="608647" y="123825"/>
                    <a:pt x="598170" y="127635"/>
                  </a:cubicBezTo>
                  <a:cubicBezTo>
                    <a:pt x="593407" y="130492"/>
                    <a:pt x="587692" y="131445"/>
                    <a:pt x="582930" y="134302"/>
                  </a:cubicBezTo>
                  <a:cubicBezTo>
                    <a:pt x="578167" y="137160"/>
                    <a:pt x="572452" y="140017"/>
                    <a:pt x="569595" y="142875"/>
                  </a:cubicBezTo>
                  <a:lnTo>
                    <a:pt x="566738" y="144780"/>
                  </a:lnTo>
                  <a:cubicBezTo>
                    <a:pt x="565785" y="145733"/>
                    <a:pt x="564832" y="145733"/>
                    <a:pt x="562927" y="147638"/>
                  </a:cubicBezTo>
                  <a:cubicBezTo>
                    <a:pt x="560070" y="150495"/>
                    <a:pt x="557213" y="152400"/>
                    <a:pt x="554355" y="155258"/>
                  </a:cubicBezTo>
                  <a:lnTo>
                    <a:pt x="552450" y="157163"/>
                  </a:lnTo>
                  <a:lnTo>
                    <a:pt x="551497" y="158115"/>
                  </a:lnTo>
                  <a:lnTo>
                    <a:pt x="550545" y="159067"/>
                  </a:lnTo>
                  <a:cubicBezTo>
                    <a:pt x="551497" y="158115"/>
                    <a:pt x="548640" y="160972"/>
                    <a:pt x="551497" y="158115"/>
                  </a:cubicBezTo>
                  <a:lnTo>
                    <a:pt x="551497" y="158115"/>
                  </a:lnTo>
                  <a:lnTo>
                    <a:pt x="548640" y="160972"/>
                  </a:lnTo>
                  <a:lnTo>
                    <a:pt x="542925" y="167640"/>
                  </a:lnTo>
                  <a:cubicBezTo>
                    <a:pt x="539115" y="172402"/>
                    <a:pt x="536257" y="177165"/>
                    <a:pt x="532447" y="181927"/>
                  </a:cubicBezTo>
                  <a:cubicBezTo>
                    <a:pt x="529590" y="187642"/>
                    <a:pt x="526732" y="193358"/>
                    <a:pt x="523875" y="199073"/>
                  </a:cubicBezTo>
                  <a:cubicBezTo>
                    <a:pt x="513397" y="223837"/>
                    <a:pt x="507682" y="253365"/>
                    <a:pt x="502920" y="286702"/>
                  </a:cubicBezTo>
                  <a:cubicBezTo>
                    <a:pt x="497205" y="320040"/>
                    <a:pt x="491490" y="357187"/>
                    <a:pt x="475297" y="395287"/>
                  </a:cubicBezTo>
                  <a:cubicBezTo>
                    <a:pt x="473392" y="400050"/>
                    <a:pt x="470535" y="404812"/>
                    <a:pt x="468630" y="409575"/>
                  </a:cubicBezTo>
                  <a:cubicBezTo>
                    <a:pt x="465772" y="414337"/>
                    <a:pt x="463867" y="419100"/>
                    <a:pt x="461010" y="423862"/>
                  </a:cubicBezTo>
                  <a:cubicBezTo>
                    <a:pt x="454342" y="433387"/>
                    <a:pt x="446722" y="444817"/>
                    <a:pt x="441960" y="449580"/>
                  </a:cubicBezTo>
                  <a:lnTo>
                    <a:pt x="438150" y="454342"/>
                  </a:lnTo>
                  <a:lnTo>
                    <a:pt x="436245" y="457200"/>
                  </a:lnTo>
                  <a:lnTo>
                    <a:pt x="435292" y="458152"/>
                  </a:lnTo>
                  <a:lnTo>
                    <a:pt x="434340" y="459105"/>
                  </a:lnTo>
                  <a:lnTo>
                    <a:pt x="432435" y="461010"/>
                  </a:lnTo>
                  <a:lnTo>
                    <a:pt x="432435" y="461010"/>
                  </a:lnTo>
                  <a:lnTo>
                    <a:pt x="420052" y="471487"/>
                  </a:lnTo>
                  <a:cubicBezTo>
                    <a:pt x="412432" y="479108"/>
                    <a:pt x="402907" y="483870"/>
                    <a:pt x="394335" y="490537"/>
                  </a:cubicBezTo>
                  <a:cubicBezTo>
                    <a:pt x="385763" y="496252"/>
                    <a:pt x="376238" y="500062"/>
                    <a:pt x="366713" y="504825"/>
                  </a:cubicBezTo>
                  <a:cubicBezTo>
                    <a:pt x="357188" y="508635"/>
                    <a:pt x="347663" y="512445"/>
                    <a:pt x="339090" y="515302"/>
                  </a:cubicBezTo>
                  <a:cubicBezTo>
                    <a:pt x="329565" y="518160"/>
                    <a:pt x="320992" y="521017"/>
                    <a:pt x="312420" y="522923"/>
                  </a:cubicBezTo>
                  <a:cubicBezTo>
                    <a:pt x="303847" y="524827"/>
                    <a:pt x="295275" y="526733"/>
                    <a:pt x="286702" y="528637"/>
                  </a:cubicBezTo>
                  <a:cubicBezTo>
                    <a:pt x="253365" y="535305"/>
                    <a:pt x="223838" y="539115"/>
                    <a:pt x="198120" y="545783"/>
                  </a:cubicBezTo>
                  <a:cubicBezTo>
                    <a:pt x="185738" y="549593"/>
                    <a:pt x="174307" y="553402"/>
                    <a:pt x="163830" y="558165"/>
                  </a:cubicBezTo>
                  <a:cubicBezTo>
                    <a:pt x="160972" y="559118"/>
                    <a:pt x="159067" y="561023"/>
                    <a:pt x="156210" y="561975"/>
                  </a:cubicBezTo>
                  <a:cubicBezTo>
                    <a:pt x="155257" y="562927"/>
                    <a:pt x="153352" y="562927"/>
                    <a:pt x="152400" y="563880"/>
                  </a:cubicBezTo>
                  <a:lnTo>
                    <a:pt x="149542" y="565785"/>
                  </a:lnTo>
                  <a:cubicBezTo>
                    <a:pt x="147638" y="566737"/>
                    <a:pt x="145732" y="567690"/>
                    <a:pt x="143827" y="568643"/>
                  </a:cubicBezTo>
                  <a:lnTo>
                    <a:pt x="140970" y="570548"/>
                  </a:lnTo>
                  <a:lnTo>
                    <a:pt x="137160" y="573405"/>
                  </a:lnTo>
                  <a:cubicBezTo>
                    <a:pt x="134302" y="575310"/>
                    <a:pt x="132397" y="577215"/>
                    <a:pt x="129540" y="580073"/>
                  </a:cubicBezTo>
                  <a:lnTo>
                    <a:pt x="126682" y="582930"/>
                  </a:lnTo>
                  <a:lnTo>
                    <a:pt x="124777" y="584835"/>
                  </a:lnTo>
                  <a:cubicBezTo>
                    <a:pt x="123825" y="584835"/>
                    <a:pt x="128588" y="581025"/>
                    <a:pt x="126682" y="582930"/>
                  </a:cubicBezTo>
                  <a:lnTo>
                    <a:pt x="126682" y="582930"/>
                  </a:lnTo>
                  <a:lnTo>
                    <a:pt x="126682" y="582930"/>
                  </a:lnTo>
                  <a:lnTo>
                    <a:pt x="125730" y="583883"/>
                  </a:lnTo>
                  <a:cubicBezTo>
                    <a:pt x="122872" y="587693"/>
                    <a:pt x="120015" y="590550"/>
                    <a:pt x="116205" y="594360"/>
                  </a:cubicBezTo>
                  <a:cubicBezTo>
                    <a:pt x="113347" y="598170"/>
                    <a:pt x="111442" y="601980"/>
                    <a:pt x="108585" y="604837"/>
                  </a:cubicBezTo>
                  <a:cubicBezTo>
                    <a:pt x="106680" y="608648"/>
                    <a:pt x="104775" y="612458"/>
                    <a:pt x="102870" y="616268"/>
                  </a:cubicBezTo>
                  <a:cubicBezTo>
                    <a:pt x="95250" y="631508"/>
                    <a:pt x="90488" y="645795"/>
                    <a:pt x="87630" y="659130"/>
                  </a:cubicBezTo>
                  <a:cubicBezTo>
                    <a:pt x="85725" y="665798"/>
                    <a:pt x="84772" y="671512"/>
                    <a:pt x="83820" y="677227"/>
                  </a:cubicBezTo>
                  <a:cubicBezTo>
                    <a:pt x="82867" y="681990"/>
                    <a:pt x="81915" y="686752"/>
                    <a:pt x="80963" y="691515"/>
                  </a:cubicBezTo>
                  <a:cubicBezTo>
                    <a:pt x="80010" y="699135"/>
                    <a:pt x="79057" y="703898"/>
                    <a:pt x="79057" y="703898"/>
                  </a:cubicBezTo>
                  <a:lnTo>
                    <a:pt x="0" y="68865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0" name="Immagine 9">
            <a:extLst>
              <a:ext uri="{FF2B5EF4-FFF2-40B4-BE49-F238E27FC236}">
                <a16:creationId xmlns:a16="http://schemas.microsoft.com/office/drawing/2014/main" id="{46D22A4B-7CF6-4890-5BBB-DEFB685722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4287362" y="-117884"/>
            <a:ext cx="4121142" cy="7093768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B781A98B-2272-655C-D78A-B138E0D5A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4431805" y="-121057"/>
            <a:ext cx="3976699" cy="6975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24620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b="6302"/>
          <a:stretch>
            <a:fillRect/>
          </a:stretch>
        </p:blipFill>
        <p:spPr>
          <a:xfrm>
            <a:off x="-437381" y="0"/>
            <a:ext cx="13066762" cy="682942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A682E89-53A2-F1B8-0109-3E27D86538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725279" y="389087"/>
            <a:ext cx="3687693" cy="64689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03011-5F30-AAFD-5516-9179DEACD2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39">
            <a:extLst>
              <a:ext uri="{FF2B5EF4-FFF2-40B4-BE49-F238E27FC236}">
                <a16:creationId xmlns:a16="http://schemas.microsoft.com/office/drawing/2014/main" id="{9AD4F7E4-902F-0BEB-61CA-CD8A1DA729E3}"/>
              </a:ext>
            </a:extLst>
          </p:cNvPr>
          <p:cNvGrpSpPr/>
          <p:nvPr/>
        </p:nvGrpSpPr>
        <p:grpSpPr>
          <a:xfrm rot="1028142">
            <a:off x="168048" y="-72793"/>
            <a:ext cx="11504068" cy="10808134"/>
            <a:chOff x="468100" y="837878"/>
            <a:chExt cx="11639522" cy="9944545"/>
          </a:xfrm>
          <a:gradFill>
            <a:gsLst>
              <a:gs pos="0">
                <a:srgbClr val="83F3C9"/>
              </a:gs>
              <a:gs pos="88000">
                <a:schemeClr val="accent6">
                  <a:lumMod val="75000"/>
                </a:schemeClr>
              </a:gs>
            </a:gsLst>
            <a:lin ang="0" scaled="1"/>
          </a:gradFill>
        </p:grpSpPr>
        <p:sp>
          <p:nvSpPr>
            <p:cNvPr id="14" name="Freeform: Shape 41">
              <a:extLst>
                <a:ext uri="{FF2B5EF4-FFF2-40B4-BE49-F238E27FC236}">
                  <a16:creationId xmlns:a16="http://schemas.microsoft.com/office/drawing/2014/main" id="{E75B9287-55CA-5AFC-3E20-3BADFB59397D}"/>
                </a:ext>
              </a:extLst>
            </p:cNvPr>
            <p:cNvSpPr/>
            <p:nvPr/>
          </p:nvSpPr>
          <p:spPr>
            <a:xfrm rot="2515601">
              <a:off x="848140" y="920181"/>
              <a:ext cx="11259482" cy="9793659"/>
            </a:xfrm>
            <a:custGeom>
              <a:avLst/>
              <a:gdLst>
                <a:gd name="connsiteX0" fmla="*/ 0 w 806767"/>
                <a:gd name="connsiteY0" fmla="*/ 688658 h 703897"/>
                <a:gd name="connsiteX1" fmla="*/ 2857 w 806767"/>
                <a:gd name="connsiteY1" fmla="*/ 676275 h 703897"/>
                <a:gd name="connsiteX2" fmla="*/ 5715 w 806767"/>
                <a:gd name="connsiteY2" fmla="*/ 661035 h 703897"/>
                <a:gd name="connsiteX3" fmla="*/ 10477 w 806767"/>
                <a:gd name="connsiteY3" fmla="*/ 639127 h 703897"/>
                <a:gd name="connsiteX4" fmla="*/ 31432 w 806767"/>
                <a:gd name="connsiteY4" fmla="*/ 580073 h 703897"/>
                <a:gd name="connsiteX5" fmla="*/ 40957 w 806767"/>
                <a:gd name="connsiteY5" fmla="*/ 562927 h 703897"/>
                <a:gd name="connsiteX6" fmla="*/ 53340 w 806767"/>
                <a:gd name="connsiteY6" fmla="*/ 544830 h 703897"/>
                <a:gd name="connsiteX7" fmla="*/ 68580 w 806767"/>
                <a:gd name="connsiteY7" fmla="*/ 527685 h 703897"/>
                <a:gd name="connsiteX8" fmla="*/ 69532 w 806767"/>
                <a:gd name="connsiteY8" fmla="*/ 526733 h 703897"/>
                <a:gd name="connsiteX9" fmla="*/ 70485 w 806767"/>
                <a:gd name="connsiteY9" fmla="*/ 525780 h 703897"/>
                <a:gd name="connsiteX10" fmla="*/ 70485 w 806767"/>
                <a:gd name="connsiteY10" fmla="*/ 525780 h 703897"/>
                <a:gd name="connsiteX11" fmla="*/ 72390 w 806767"/>
                <a:gd name="connsiteY11" fmla="*/ 523875 h 703897"/>
                <a:gd name="connsiteX12" fmla="*/ 74295 w 806767"/>
                <a:gd name="connsiteY12" fmla="*/ 521970 h 703897"/>
                <a:gd name="connsiteX13" fmla="*/ 78105 w 806767"/>
                <a:gd name="connsiteY13" fmla="*/ 519112 h 703897"/>
                <a:gd name="connsiteX14" fmla="*/ 85725 w 806767"/>
                <a:gd name="connsiteY14" fmla="*/ 512445 h 703897"/>
                <a:gd name="connsiteX15" fmla="*/ 89535 w 806767"/>
                <a:gd name="connsiteY15" fmla="*/ 509587 h 703897"/>
                <a:gd name="connsiteX16" fmla="*/ 95250 w 806767"/>
                <a:gd name="connsiteY16" fmla="*/ 505777 h 703897"/>
                <a:gd name="connsiteX17" fmla="*/ 106680 w 806767"/>
                <a:gd name="connsiteY17" fmla="*/ 498158 h 703897"/>
                <a:gd name="connsiteX18" fmla="*/ 112395 w 806767"/>
                <a:gd name="connsiteY18" fmla="*/ 494348 h 703897"/>
                <a:gd name="connsiteX19" fmla="*/ 118110 w 806767"/>
                <a:gd name="connsiteY19" fmla="*/ 491490 h 703897"/>
                <a:gd name="connsiteX20" fmla="*/ 129540 w 806767"/>
                <a:gd name="connsiteY20" fmla="*/ 485775 h 703897"/>
                <a:gd name="connsiteX21" fmla="*/ 176213 w 806767"/>
                <a:gd name="connsiteY21" fmla="*/ 468630 h 703897"/>
                <a:gd name="connsiteX22" fmla="*/ 270510 w 806767"/>
                <a:gd name="connsiteY22" fmla="*/ 448627 h 703897"/>
                <a:gd name="connsiteX23" fmla="*/ 350520 w 806767"/>
                <a:gd name="connsiteY23" fmla="*/ 421005 h 703897"/>
                <a:gd name="connsiteX24" fmla="*/ 365760 w 806767"/>
                <a:gd name="connsiteY24" fmla="*/ 409575 h 703897"/>
                <a:gd name="connsiteX25" fmla="*/ 373380 w 806767"/>
                <a:gd name="connsiteY25" fmla="*/ 403860 h 703897"/>
                <a:gd name="connsiteX26" fmla="*/ 373380 w 806767"/>
                <a:gd name="connsiteY26" fmla="*/ 403860 h 703897"/>
                <a:gd name="connsiteX27" fmla="*/ 371475 w 806767"/>
                <a:gd name="connsiteY27" fmla="*/ 405765 h 703897"/>
                <a:gd name="connsiteX28" fmla="*/ 372427 w 806767"/>
                <a:gd name="connsiteY28" fmla="*/ 404812 h 703897"/>
                <a:gd name="connsiteX29" fmla="*/ 373380 w 806767"/>
                <a:gd name="connsiteY29" fmla="*/ 403860 h 703897"/>
                <a:gd name="connsiteX30" fmla="*/ 375285 w 806767"/>
                <a:gd name="connsiteY30" fmla="*/ 401002 h 703897"/>
                <a:gd name="connsiteX31" fmla="*/ 379095 w 806767"/>
                <a:gd name="connsiteY31" fmla="*/ 396240 h 703897"/>
                <a:gd name="connsiteX32" fmla="*/ 390525 w 806767"/>
                <a:gd name="connsiteY32" fmla="*/ 381000 h 703897"/>
                <a:gd name="connsiteX33" fmla="*/ 395288 w 806767"/>
                <a:gd name="connsiteY33" fmla="*/ 372427 h 703897"/>
                <a:gd name="connsiteX34" fmla="*/ 400050 w 806767"/>
                <a:gd name="connsiteY34" fmla="*/ 362902 h 703897"/>
                <a:gd name="connsiteX35" fmla="*/ 423863 w 806767"/>
                <a:gd name="connsiteY35" fmla="*/ 272415 h 703897"/>
                <a:gd name="connsiteX36" fmla="*/ 451485 w 806767"/>
                <a:gd name="connsiteY36" fmla="*/ 167640 h 703897"/>
                <a:gd name="connsiteX37" fmla="*/ 464820 w 806767"/>
                <a:gd name="connsiteY37" fmla="*/ 141922 h 703897"/>
                <a:gd name="connsiteX38" fmla="*/ 481013 w 806767"/>
                <a:gd name="connsiteY38" fmla="*/ 118110 h 703897"/>
                <a:gd name="connsiteX39" fmla="*/ 490538 w 806767"/>
                <a:gd name="connsiteY39" fmla="*/ 107633 h 703897"/>
                <a:gd name="connsiteX40" fmla="*/ 495300 w 806767"/>
                <a:gd name="connsiteY40" fmla="*/ 101917 h 703897"/>
                <a:gd name="connsiteX41" fmla="*/ 495300 w 806767"/>
                <a:gd name="connsiteY41" fmla="*/ 101917 h 703897"/>
                <a:gd name="connsiteX42" fmla="*/ 497205 w 806767"/>
                <a:gd name="connsiteY42" fmla="*/ 100013 h 703897"/>
                <a:gd name="connsiteX43" fmla="*/ 498157 w 806767"/>
                <a:gd name="connsiteY43" fmla="*/ 100013 h 703897"/>
                <a:gd name="connsiteX44" fmla="*/ 499110 w 806767"/>
                <a:gd name="connsiteY44" fmla="*/ 99060 h 703897"/>
                <a:gd name="connsiteX45" fmla="*/ 501015 w 806767"/>
                <a:gd name="connsiteY45" fmla="*/ 97155 h 703897"/>
                <a:gd name="connsiteX46" fmla="*/ 509588 w 806767"/>
                <a:gd name="connsiteY46" fmla="*/ 89535 h 703897"/>
                <a:gd name="connsiteX47" fmla="*/ 515302 w 806767"/>
                <a:gd name="connsiteY47" fmla="*/ 84772 h 703897"/>
                <a:gd name="connsiteX48" fmla="*/ 521017 w 806767"/>
                <a:gd name="connsiteY48" fmla="*/ 80010 h 703897"/>
                <a:gd name="connsiteX49" fmla="*/ 611505 w 806767"/>
                <a:gd name="connsiteY49" fmla="*/ 40958 h 703897"/>
                <a:gd name="connsiteX50" fmla="*/ 682942 w 806767"/>
                <a:gd name="connsiteY50" fmla="*/ 26670 h 703897"/>
                <a:gd name="connsiteX51" fmla="*/ 731520 w 806767"/>
                <a:gd name="connsiteY51" fmla="*/ 15240 h 703897"/>
                <a:gd name="connsiteX52" fmla="*/ 747713 w 806767"/>
                <a:gd name="connsiteY52" fmla="*/ 9525 h 703897"/>
                <a:gd name="connsiteX53" fmla="*/ 759142 w 806767"/>
                <a:gd name="connsiteY53" fmla="*/ 4763 h 703897"/>
                <a:gd name="connsiteX54" fmla="*/ 767715 w 806767"/>
                <a:gd name="connsiteY54" fmla="*/ 0 h 703897"/>
                <a:gd name="connsiteX55" fmla="*/ 806767 w 806767"/>
                <a:gd name="connsiteY55" fmla="*/ 73342 h 703897"/>
                <a:gd name="connsiteX56" fmla="*/ 793432 w 806767"/>
                <a:gd name="connsiteY56" fmla="*/ 80010 h 703897"/>
                <a:gd name="connsiteX57" fmla="*/ 777240 w 806767"/>
                <a:gd name="connsiteY57" fmla="*/ 86677 h 703897"/>
                <a:gd name="connsiteX58" fmla="*/ 755332 w 806767"/>
                <a:gd name="connsiteY58" fmla="*/ 93345 h 703897"/>
                <a:gd name="connsiteX59" fmla="*/ 698182 w 806767"/>
                <a:gd name="connsiteY59" fmla="*/ 105727 h 703897"/>
                <a:gd name="connsiteX60" fmla="*/ 631507 w 806767"/>
                <a:gd name="connsiteY60" fmla="*/ 118110 h 703897"/>
                <a:gd name="connsiteX61" fmla="*/ 598170 w 806767"/>
                <a:gd name="connsiteY61" fmla="*/ 127635 h 703897"/>
                <a:gd name="connsiteX62" fmla="*/ 582930 w 806767"/>
                <a:gd name="connsiteY62" fmla="*/ 134302 h 703897"/>
                <a:gd name="connsiteX63" fmla="*/ 569595 w 806767"/>
                <a:gd name="connsiteY63" fmla="*/ 142875 h 703897"/>
                <a:gd name="connsiteX64" fmla="*/ 566738 w 806767"/>
                <a:gd name="connsiteY64" fmla="*/ 144780 h 703897"/>
                <a:gd name="connsiteX65" fmla="*/ 562927 w 806767"/>
                <a:gd name="connsiteY65" fmla="*/ 147638 h 703897"/>
                <a:gd name="connsiteX66" fmla="*/ 554355 w 806767"/>
                <a:gd name="connsiteY66" fmla="*/ 155258 h 703897"/>
                <a:gd name="connsiteX67" fmla="*/ 552450 w 806767"/>
                <a:gd name="connsiteY67" fmla="*/ 157163 h 703897"/>
                <a:gd name="connsiteX68" fmla="*/ 551497 w 806767"/>
                <a:gd name="connsiteY68" fmla="*/ 158115 h 703897"/>
                <a:gd name="connsiteX69" fmla="*/ 550545 w 806767"/>
                <a:gd name="connsiteY69" fmla="*/ 159067 h 703897"/>
                <a:gd name="connsiteX70" fmla="*/ 551497 w 806767"/>
                <a:gd name="connsiteY70" fmla="*/ 158115 h 703897"/>
                <a:gd name="connsiteX71" fmla="*/ 551497 w 806767"/>
                <a:gd name="connsiteY71" fmla="*/ 158115 h 703897"/>
                <a:gd name="connsiteX72" fmla="*/ 548640 w 806767"/>
                <a:gd name="connsiteY72" fmla="*/ 160972 h 703897"/>
                <a:gd name="connsiteX73" fmla="*/ 542925 w 806767"/>
                <a:gd name="connsiteY73" fmla="*/ 167640 h 703897"/>
                <a:gd name="connsiteX74" fmla="*/ 532447 w 806767"/>
                <a:gd name="connsiteY74" fmla="*/ 181927 h 703897"/>
                <a:gd name="connsiteX75" fmla="*/ 523875 w 806767"/>
                <a:gd name="connsiteY75" fmla="*/ 199073 h 703897"/>
                <a:gd name="connsiteX76" fmla="*/ 502920 w 806767"/>
                <a:gd name="connsiteY76" fmla="*/ 286702 h 703897"/>
                <a:gd name="connsiteX77" fmla="*/ 475297 w 806767"/>
                <a:gd name="connsiteY77" fmla="*/ 395287 h 703897"/>
                <a:gd name="connsiteX78" fmla="*/ 468630 w 806767"/>
                <a:gd name="connsiteY78" fmla="*/ 409575 h 703897"/>
                <a:gd name="connsiteX79" fmla="*/ 461010 w 806767"/>
                <a:gd name="connsiteY79" fmla="*/ 423862 h 703897"/>
                <a:gd name="connsiteX80" fmla="*/ 441960 w 806767"/>
                <a:gd name="connsiteY80" fmla="*/ 449580 h 703897"/>
                <a:gd name="connsiteX81" fmla="*/ 438150 w 806767"/>
                <a:gd name="connsiteY81" fmla="*/ 454342 h 703897"/>
                <a:gd name="connsiteX82" fmla="*/ 436245 w 806767"/>
                <a:gd name="connsiteY82" fmla="*/ 457200 h 703897"/>
                <a:gd name="connsiteX83" fmla="*/ 435292 w 806767"/>
                <a:gd name="connsiteY83" fmla="*/ 458152 h 703897"/>
                <a:gd name="connsiteX84" fmla="*/ 434340 w 806767"/>
                <a:gd name="connsiteY84" fmla="*/ 459105 h 703897"/>
                <a:gd name="connsiteX85" fmla="*/ 432435 w 806767"/>
                <a:gd name="connsiteY85" fmla="*/ 461010 h 703897"/>
                <a:gd name="connsiteX86" fmla="*/ 432435 w 806767"/>
                <a:gd name="connsiteY86" fmla="*/ 461010 h 703897"/>
                <a:gd name="connsiteX87" fmla="*/ 420052 w 806767"/>
                <a:gd name="connsiteY87" fmla="*/ 471487 h 703897"/>
                <a:gd name="connsiteX88" fmla="*/ 394335 w 806767"/>
                <a:gd name="connsiteY88" fmla="*/ 490537 h 703897"/>
                <a:gd name="connsiteX89" fmla="*/ 366713 w 806767"/>
                <a:gd name="connsiteY89" fmla="*/ 504825 h 703897"/>
                <a:gd name="connsiteX90" fmla="*/ 339090 w 806767"/>
                <a:gd name="connsiteY90" fmla="*/ 515302 h 703897"/>
                <a:gd name="connsiteX91" fmla="*/ 312420 w 806767"/>
                <a:gd name="connsiteY91" fmla="*/ 522923 h 703897"/>
                <a:gd name="connsiteX92" fmla="*/ 286702 w 806767"/>
                <a:gd name="connsiteY92" fmla="*/ 528637 h 703897"/>
                <a:gd name="connsiteX93" fmla="*/ 198120 w 806767"/>
                <a:gd name="connsiteY93" fmla="*/ 545783 h 703897"/>
                <a:gd name="connsiteX94" fmla="*/ 163830 w 806767"/>
                <a:gd name="connsiteY94" fmla="*/ 558165 h 703897"/>
                <a:gd name="connsiteX95" fmla="*/ 156210 w 806767"/>
                <a:gd name="connsiteY95" fmla="*/ 561975 h 703897"/>
                <a:gd name="connsiteX96" fmla="*/ 152400 w 806767"/>
                <a:gd name="connsiteY96" fmla="*/ 563880 h 703897"/>
                <a:gd name="connsiteX97" fmla="*/ 149542 w 806767"/>
                <a:gd name="connsiteY97" fmla="*/ 565785 h 703897"/>
                <a:gd name="connsiteX98" fmla="*/ 143827 w 806767"/>
                <a:gd name="connsiteY98" fmla="*/ 568643 h 703897"/>
                <a:gd name="connsiteX99" fmla="*/ 140970 w 806767"/>
                <a:gd name="connsiteY99" fmla="*/ 570548 h 703897"/>
                <a:gd name="connsiteX100" fmla="*/ 137160 w 806767"/>
                <a:gd name="connsiteY100" fmla="*/ 573405 h 703897"/>
                <a:gd name="connsiteX101" fmla="*/ 129540 w 806767"/>
                <a:gd name="connsiteY101" fmla="*/ 580073 h 703897"/>
                <a:gd name="connsiteX102" fmla="*/ 126682 w 806767"/>
                <a:gd name="connsiteY102" fmla="*/ 582930 h 703897"/>
                <a:gd name="connsiteX103" fmla="*/ 124777 w 806767"/>
                <a:gd name="connsiteY103" fmla="*/ 584835 h 703897"/>
                <a:gd name="connsiteX104" fmla="*/ 126682 w 806767"/>
                <a:gd name="connsiteY104" fmla="*/ 582930 h 703897"/>
                <a:gd name="connsiteX105" fmla="*/ 126682 w 806767"/>
                <a:gd name="connsiteY105" fmla="*/ 582930 h 703897"/>
                <a:gd name="connsiteX106" fmla="*/ 126682 w 806767"/>
                <a:gd name="connsiteY106" fmla="*/ 582930 h 703897"/>
                <a:gd name="connsiteX107" fmla="*/ 125730 w 806767"/>
                <a:gd name="connsiteY107" fmla="*/ 583883 h 703897"/>
                <a:gd name="connsiteX108" fmla="*/ 116205 w 806767"/>
                <a:gd name="connsiteY108" fmla="*/ 594360 h 703897"/>
                <a:gd name="connsiteX109" fmla="*/ 108585 w 806767"/>
                <a:gd name="connsiteY109" fmla="*/ 604837 h 703897"/>
                <a:gd name="connsiteX110" fmla="*/ 102870 w 806767"/>
                <a:gd name="connsiteY110" fmla="*/ 616268 h 703897"/>
                <a:gd name="connsiteX111" fmla="*/ 87630 w 806767"/>
                <a:gd name="connsiteY111" fmla="*/ 659130 h 703897"/>
                <a:gd name="connsiteX112" fmla="*/ 83820 w 806767"/>
                <a:gd name="connsiteY112" fmla="*/ 677227 h 703897"/>
                <a:gd name="connsiteX113" fmla="*/ 80963 w 806767"/>
                <a:gd name="connsiteY113" fmla="*/ 691515 h 703897"/>
                <a:gd name="connsiteX114" fmla="*/ 79057 w 806767"/>
                <a:gd name="connsiteY114" fmla="*/ 703898 h 703897"/>
                <a:gd name="connsiteX115" fmla="*/ 0 w 806767"/>
                <a:gd name="connsiteY115" fmla="*/ 688658 h 7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806767" h="703897">
                  <a:moveTo>
                    <a:pt x="0" y="688658"/>
                  </a:moveTo>
                  <a:cubicBezTo>
                    <a:pt x="0" y="688658"/>
                    <a:pt x="952" y="684848"/>
                    <a:pt x="2857" y="676275"/>
                  </a:cubicBezTo>
                  <a:cubicBezTo>
                    <a:pt x="3810" y="672465"/>
                    <a:pt x="4763" y="667702"/>
                    <a:pt x="5715" y="661035"/>
                  </a:cubicBezTo>
                  <a:cubicBezTo>
                    <a:pt x="6667" y="654368"/>
                    <a:pt x="8572" y="647700"/>
                    <a:pt x="10477" y="639127"/>
                  </a:cubicBezTo>
                  <a:cubicBezTo>
                    <a:pt x="14288" y="622935"/>
                    <a:pt x="20955" y="602933"/>
                    <a:pt x="31432" y="580073"/>
                  </a:cubicBezTo>
                  <a:cubicBezTo>
                    <a:pt x="34290" y="574358"/>
                    <a:pt x="37147" y="568643"/>
                    <a:pt x="40957" y="562927"/>
                  </a:cubicBezTo>
                  <a:cubicBezTo>
                    <a:pt x="44767" y="557212"/>
                    <a:pt x="48577" y="551498"/>
                    <a:pt x="53340" y="544830"/>
                  </a:cubicBezTo>
                  <a:cubicBezTo>
                    <a:pt x="58102" y="539115"/>
                    <a:pt x="62865" y="533400"/>
                    <a:pt x="68580" y="527685"/>
                  </a:cubicBezTo>
                  <a:lnTo>
                    <a:pt x="69532" y="526733"/>
                  </a:lnTo>
                  <a:lnTo>
                    <a:pt x="70485" y="525780"/>
                  </a:lnTo>
                  <a:lnTo>
                    <a:pt x="70485" y="525780"/>
                  </a:lnTo>
                  <a:cubicBezTo>
                    <a:pt x="68580" y="527685"/>
                    <a:pt x="73342" y="522923"/>
                    <a:pt x="72390" y="523875"/>
                  </a:cubicBezTo>
                  <a:lnTo>
                    <a:pt x="74295" y="521970"/>
                  </a:lnTo>
                  <a:lnTo>
                    <a:pt x="78105" y="519112"/>
                  </a:lnTo>
                  <a:cubicBezTo>
                    <a:pt x="80010" y="517208"/>
                    <a:pt x="82867" y="515302"/>
                    <a:pt x="85725" y="512445"/>
                  </a:cubicBezTo>
                  <a:lnTo>
                    <a:pt x="89535" y="509587"/>
                  </a:lnTo>
                  <a:lnTo>
                    <a:pt x="95250" y="505777"/>
                  </a:lnTo>
                  <a:cubicBezTo>
                    <a:pt x="99060" y="502920"/>
                    <a:pt x="102870" y="501015"/>
                    <a:pt x="106680" y="498158"/>
                  </a:cubicBezTo>
                  <a:lnTo>
                    <a:pt x="112395" y="494348"/>
                  </a:lnTo>
                  <a:cubicBezTo>
                    <a:pt x="114300" y="493395"/>
                    <a:pt x="116205" y="492442"/>
                    <a:pt x="118110" y="491490"/>
                  </a:cubicBezTo>
                  <a:cubicBezTo>
                    <a:pt x="121920" y="489585"/>
                    <a:pt x="125730" y="487680"/>
                    <a:pt x="129540" y="485775"/>
                  </a:cubicBezTo>
                  <a:cubicBezTo>
                    <a:pt x="144780" y="478155"/>
                    <a:pt x="160972" y="472440"/>
                    <a:pt x="176213" y="468630"/>
                  </a:cubicBezTo>
                  <a:cubicBezTo>
                    <a:pt x="208597" y="459105"/>
                    <a:pt x="240030" y="455295"/>
                    <a:pt x="270510" y="448627"/>
                  </a:cubicBezTo>
                  <a:cubicBezTo>
                    <a:pt x="300990" y="442912"/>
                    <a:pt x="328613" y="435292"/>
                    <a:pt x="350520" y="421005"/>
                  </a:cubicBezTo>
                  <a:cubicBezTo>
                    <a:pt x="355282" y="417195"/>
                    <a:pt x="360997" y="414337"/>
                    <a:pt x="365760" y="409575"/>
                  </a:cubicBezTo>
                  <a:lnTo>
                    <a:pt x="373380" y="403860"/>
                  </a:lnTo>
                  <a:lnTo>
                    <a:pt x="373380" y="403860"/>
                  </a:lnTo>
                  <a:cubicBezTo>
                    <a:pt x="369570" y="407670"/>
                    <a:pt x="372427" y="404812"/>
                    <a:pt x="371475" y="405765"/>
                  </a:cubicBezTo>
                  <a:lnTo>
                    <a:pt x="372427" y="404812"/>
                  </a:lnTo>
                  <a:lnTo>
                    <a:pt x="373380" y="403860"/>
                  </a:lnTo>
                  <a:lnTo>
                    <a:pt x="375285" y="401002"/>
                  </a:lnTo>
                  <a:lnTo>
                    <a:pt x="379095" y="396240"/>
                  </a:lnTo>
                  <a:cubicBezTo>
                    <a:pt x="385763" y="388620"/>
                    <a:pt x="387667" y="384810"/>
                    <a:pt x="390525" y="381000"/>
                  </a:cubicBezTo>
                  <a:cubicBezTo>
                    <a:pt x="392430" y="379095"/>
                    <a:pt x="393382" y="375285"/>
                    <a:pt x="395288" y="372427"/>
                  </a:cubicBezTo>
                  <a:cubicBezTo>
                    <a:pt x="397192" y="369570"/>
                    <a:pt x="398145" y="366712"/>
                    <a:pt x="400050" y="362902"/>
                  </a:cubicBezTo>
                  <a:cubicBezTo>
                    <a:pt x="411480" y="337185"/>
                    <a:pt x="417195" y="306705"/>
                    <a:pt x="423863" y="272415"/>
                  </a:cubicBezTo>
                  <a:cubicBezTo>
                    <a:pt x="430530" y="239077"/>
                    <a:pt x="436245" y="202883"/>
                    <a:pt x="451485" y="167640"/>
                  </a:cubicBezTo>
                  <a:cubicBezTo>
                    <a:pt x="455295" y="159067"/>
                    <a:pt x="460057" y="150495"/>
                    <a:pt x="464820" y="141922"/>
                  </a:cubicBezTo>
                  <a:cubicBezTo>
                    <a:pt x="470535" y="133350"/>
                    <a:pt x="475297" y="125730"/>
                    <a:pt x="481013" y="118110"/>
                  </a:cubicBezTo>
                  <a:cubicBezTo>
                    <a:pt x="483870" y="114300"/>
                    <a:pt x="487680" y="110490"/>
                    <a:pt x="490538" y="107633"/>
                  </a:cubicBezTo>
                  <a:lnTo>
                    <a:pt x="495300" y="101917"/>
                  </a:lnTo>
                  <a:lnTo>
                    <a:pt x="495300" y="101917"/>
                  </a:lnTo>
                  <a:lnTo>
                    <a:pt x="497205" y="100013"/>
                  </a:lnTo>
                  <a:lnTo>
                    <a:pt x="498157" y="100013"/>
                  </a:lnTo>
                  <a:lnTo>
                    <a:pt x="499110" y="99060"/>
                  </a:lnTo>
                  <a:lnTo>
                    <a:pt x="501015" y="97155"/>
                  </a:lnTo>
                  <a:cubicBezTo>
                    <a:pt x="503872" y="94297"/>
                    <a:pt x="506730" y="92392"/>
                    <a:pt x="509588" y="89535"/>
                  </a:cubicBezTo>
                  <a:cubicBezTo>
                    <a:pt x="510540" y="88583"/>
                    <a:pt x="513397" y="86677"/>
                    <a:pt x="515302" y="84772"/>
                  </a:cubicBezTo>
                  <a:lnTo>
                    <a:pt x="521017" y="80010"/>
                  </a:lnTo>
                  <a:cubicBezTo>
                    <a:pt x="553402" y="57150"/>
                    <a:pt x="583882" y="47625"/>
                    <a:pt x="611505" y="40958"/>
                  </a:cubicBezTo>
                  <a:cubicBezTo>
                    <a:pt x="639127" y="34290"/>
                    <a:pt x="662940" y="30480"/>
                    <a:pt x="682942" y="26670"/>
                  </a:cubicBezTo>
                  <a:cubicBezTo>
                    <a:pt x="702945" y="22860"/>
                    <a:pt x="719138" y="19050"/>
                    <a:pt x="731520" y="15240"/>
                  </a:cubicBezTo>
                  <a:cubicBezTo>
                    <a:pt x="738188" y="13335"/>
                    <a:pt x="742950" y="11430"/>
                    <a:pt x="747713" y="9525"/>
                  </a:cubicBezTo>
                  <a:cubicBezTo>
                    <a:pt x="752475" y="7620"/>
                    <a:pt x="756285" y="6667"/>
                    <a:pt x="759142" y="4763"/>
                  </a:cubicBezTo>
                  <a:cubicBezTo>
                    <a:pt x="764857" y="1905"/>
                    <a:pt x="767715" y="0"/>
                    <a:pt x="767715" y="0"/>
                  </a:cubicBezTo>
                  <a:lnTo>
                    <a:pt x="806767" y="73342"/>
                  </a:lnTo>
                  <a:cubicBezTo>
                    <a:pt x="806767" y="73342"/>
                    <a:pt x="802005" y="75247"/>
                    <a:pt x="793432" y="80010"/>
                  </a:cubicBezTo>
                  <a:cubicBezTo>
                    <a:pt x="788670" y="81915"/>
                    <a:pt x="783907" y="83820"/>
                    <a:pt x="777240" y="86677"/>
                  </a:cubicBezTo>
                  <a:cubicBezTo>
                    <a:pt x="770572" y="89535"/>
                    <a:pt x="762952" y="91440"/>
                    <a:pt x="755332" y="93345"/>
                  </a:cubicBezTo>
                  <a:cubicBezTo>
                    <a:pt x="739140" y="98108"/>
                    <a:pt x="719138" y="101917"/>
                    <a:pt x="698182" y="105727"/>
                  </a:cubicBezTo>
                  <a:cubicBezTo>
                    <a:pt x="677227" y="109538"/>
                    <a:pt x="654367" y="112395"/>
                    <a:pt x="631507" y="118110"/>
                  </a:cubicBezTo>
                  <a:cubicBezTo>
                    <a:pt x="620077" y="120967"/>
                    <a:pt x="608647" y="123825"/>
                    <a:pt x="598170" y="127635"/>
                  </a:cubicBezTo>
                  <a:cubicBezTo>
                    <a:pt x="593407" y="130492"/>
                    <a:pt x="587692" y="131445"/>
                    <a:pt x="582930" y="134302"/>
                  </a:cubicBezTo>
                  <a:cubicBezTo>
                    <a:pt x="578167" y="137160"/>
                    <a:pt x="572452" y="140017"/>
                    <a:pt x="569595" y="142875"/>
                  </a:cubicBezTo>
                  <a:lnTo>
                    <a:pt x="566738" y="144780"/>
                  </a:lnTo>
                  <a:cubicBezTo>
                    <a:pt x="565785" y="145733"/>
                    <a:pt x="564832" y="145733"/>
                    <a:pt x="562927" y="147638"/>
                  </a:cubicBezTo>
                  <a:cubicBezTo>
                    <a:pt x="560070" y="150495"/>
                    <a:pt x="557213" y="152400"/>
                    <a:pt x="554355" y="155258"/>
                  </a:cubicBezTo>
                  <a:lnTo>
                    <a:pt x="552450" y="157163"/>
                  </a:lnTo>
                  <a:lnTo>
                    <a:pt x="551497" y="158115"/>
                  </a:lnTo>
                  <a:lnTo>
                    <a:pt x="550545" y="159067"/>
                  </a:lnTo>
                  <a:cubicBezTo>
                    <a:pt x="551497" y="158115"/>
                    <a:pt x="548640" y="160972"/>
                    <a:pt x="551497" y="158115"/>
                  </a:cubicBezTo>
                  <a:lnTo>
                    <a:pt x="551497" y="158115"/>
                  </a:lnTo>
                  <a:lnTo>
                    <a:pt x="548640" y="160972"/>
                  </a:lnTo>
                  <a:lnTo>
                    <a:pt x="542925" y="167640"/>
                  </a:lnTo>
                  <a:cubicBezTo>
                    <a:pt x="539115" y="172402"/>
                    <a:pt x="536257" y="177165"/>
                    <a:pt x="532447" y="181927"/>
                  </a:cubicBezTo>
                  <a:cubicBezTo>
                    <a:pt x="529590" y="187642"/>
                    <a:pt x="526732" y="193358"/>
                    <a:pt x="523875" y="199073"/>
                  </a:cubicBezTo>
                  <a:cubicBezTo>
                    <a:pt x="513397" y="223837"/>
                    <a:pt x="507682" y="253365"/>
                    <a:pt x="502920" y="286702"/>
                  </a:cubicBezTo>
                  <a:cubicBezTo>
                    <a:pt x="497205" y="320040"/>
                    <a:pt x="491490" y="357187"/>
                    <a:pt x="475297" y="395287"/>
                  </a:cubicBezTo>
                  <a:cubicBezTo>
                    <a:pt x="473392" y="400050"/>
                    <a:pt x="470535" y="404812"/>
                    <a:pt x="468630" y="409575"/>
                  </a:cubicBezTo>
                  <a:cubicBezTo>
                    <a:pt x="465772" y="414337"/>
                    <a:pt x="463867" y="419100"/>
                    <a:pt x="461010" y="423862"/>
                  </a:cubicBezTo>
                  <a:cubicBezTo>
                    <a:pt x="454342" y="433387"/>
                    <a:pt x="446722" y="444817"/>
                    <a:pt x="441960" y="449580"/>
                  </a:cubicBezTo>
                  <a:lnTo>
                    <a:pt x="438150" y="454342"/>
                  </a:lnTo>
                  <a:lnTo>
                    <a:pt x="436245" y="457200"/>
                  </a:lnTo>
                  <a:lnTo>
                    <a:pt x="435292" y="458152"/>
                  </a:lnTo>
                  <a:lnTo>
                    <a:pt x="434340" y="459105"/>
                  </a:lnTo>
                  <a:lnTo>
                    <a:pt x="432435" y="461010"/>
                  </a:lnTo>
                  <a:lnTo>
                    <a:pt x="432435" y="461010"/>
                  </a:lnTo>
                  <a:lnTo>
                    <a:pt x="420052" y="471487"/>
                  </a:lnTo>
                  <a:cubicBezTo>
                    <a:pt x="412432" y="479108"/>
                    <a:pt x="402907" y="483870"/>
                    <a:pt x="394335" y="490537"/>
                  </a:cubicBezTo>
                  <a:cubicBezTo>
                    <a:pt x="385763" y="496252"/>
                    <a:pt x="376238" y="500062"/>
                    <a:pt x="366713" y="504825"/>
                  </a:cubicBezTo>
                  <a:cubicBezTo>
                    <a:pt x="357188" y="508635"/>
                    <a:pt x="347663" y="512445"/>
                    <a:pt x="339090" y="515302"/>
                  </a:cubicBezTo>
                  <a:cubicBezTo>
                    <a:pt x="329565" y="518160"/>
                    <a:pt x="320992" y="521017"/>
                    <a:pt x="312420" y="522923"/>
                  </a:cubicBezTo>
                  <a:cubicBezTo>
                    <a:pt x="303847" y="524827"/>
                    <a:pt x="295275" y="526733"/>
                    <a:pt x="286702" y="528637"/>
                  </a:cubicBezTo>
                  <a:cubicBezTo>
                    <a:pt x="253365" y="535305"/>
                    <a:pt x="223838" y="539115"/>
                    <a:pt x="198120" y="545783"/>
                  </a:cubicBezTo>
                  <a:cubicBezTo>
                    <a:pt x="185738" y="549593"/>
                    <a:pt x="174307" y="553402"/>
                    <a:pt x="163830" y="558165"/>
                  </a:cubicBezTo>
                  <a:cubicBezTo>
                    <a:pt x="160972" y="559118"/>
                    <a:pt x="159067" y="561023"/>
                    <a:pt x="156210" y="561975"/>
                  </a:cubicBezTo>
                  <a:cubicBezTo>
                    <a:pt x="155257" y="562927"/>
                    <a:pt x="153352" y="562927"/>
                    <a:pt x="152400" y="563880"/>
                  </a:cubicBezTo>
                  <a:lnTo>
                    <a:pt x="149542" y="565785"/>
                  </a:lnTo>
                  <a:cubicBezTo>
                    <a:pt x="147638" y="566737"/>
                    <a:pt x="145732" y="567690"/>
                    <a:pt x="143827" y="568643"/>
                  </a:cubicBezTo>
                  <a:lnTo>
                    <a:pt x="140970" y="570548"/>
                  </a:lnTo>
                  <a:lnTo>
                    <a:pt x="137160" y="573405"/>
                  </a:lnTo>
                  <a:cubicBezTo>
                    <a:pt x="134302" y="575310"/>
                    <a:pt x="132397" y="577215"/>
                    <a:pt x="129540" y="580073"/>
                  </a:cubicBezTo>
                  <a:lnTo>
                    <a:pt x="126682" y="582930"/>
                  </a:lnTo>
                  <a:lnTo>
                    <a:pt x="124777" y="584835"/>
                  </a:lnTo>
                  <a:cubicBezTo>
                    <a:pt x="123825" y="584835"/>
                    <a:pt x="128588" y="581025"/>
                    <a:pt x="126682" y="582930"/>
                  </a:cubicBezTo>
                  <a:lnTo>
                    <a:pt x="126682" y="582930"/>
                  </a:lnTo>
                  <a:lnTo>
                    <a:pt x="126682" y="582930"/>
                  </a:lnTo>
                  <a:lnTo>
                    <a:pt x="125730" y="583883"/>
                  </a:lnTo>
                  <a:cubicBezTo>
                    <a:pt x="122872" y="587693"/>
                    <a:pt x="120015" y="590550"/>
                    <a:pt x="116205" y="594360"/>
                  </a:cubicBezTo>
                  <a:cubicBezTo>
                    <a:pt x="113347" y="598170"/>
                    <a:pt x="111442" y="601980"/>
                    <a:pt x="108585" y="604837"/>
                  </a:cubicBezTo>
                  <a:cubicBezTo>
                    <a:pt x="106680" y="608648"/>
                    <a:pt x="104775" y="612458"/>
                    <a:pt x="102870" y="616268"/>
                  </a:cubicBezTo>
                  <a:cubicBezTo>
                    <a:pt x="95250" y="631508"/>
                    <a:pt x="90488" y="645795"/>
                    <a:pt x="87630" y="659130"/>
                  </a:cubicBezTo>
                  <a:cubicBezTo>
                    <a:pt x="85725" y="665798"/>
                    <a:pt x="84772" y="671512"/>
                    <a:pt x="83820" y="677227"/>
                  </a:cubicBezTo>
                  <a:cubicBezTo>
                    <a:pt x="82867" y="681990"/>
                    <a:pt x="81915" y="686752"/>
                    <a:pt x="80963" y="691515"/>
                  </a:cubicBezTo>
                  <a:cubicBezTo>
                    <a:pt x="80010" y="699135"/>
                    <a:pt x="79057" y="703898"/>
                    <a:pt x="79057" y="703898"/>
                  </a:cubicBezTo>
                  <a:lnTo>
                    <a:pt x="0" y="688658"/>
                  </a:lnTo>
                  <a:close/>
                </a:path>
              </a:pathLst>
            </a:custGeom>
            <a:grpFill/>
            <a:ln>
              <a:noFill/>
            </a:ln>
            <a:effectLst>
              <a:softEdge rad="5207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  <p:sp>
          <p:nvSpPr>
            <p:cNvPr id="13" name="Freeform: Shape 40">
              <a:extLst>
                <a:ext uri="{FF2B5EF4-FFF2-40B4-BE49-F238E27FC236}">
                  <a16:creationId xmlns:a16="http://schemas.microsoft.com/office/drawing/2014/main" id="{14E6171A-D5B4-5AB0-5624-FC7084633C8B}"/>
                </a:ext>
              </a:extLst>
            </p:cNvPr>
            <p:cNvSpPr/>
            <p:nvPr/>
          </p:nvSpPr>
          <p:spPr>
            <a:xfrm rot="2515601">
              <a:off x="468100" y="837878"/>
              <a:ext cx="11397880" cy="9944545"/>
            </a:xfrm>
            <a:custGeom>
              <a:avLst/>
              <a:gdLst>
                <a:gd name="connsiteX0" fmla="*/ 0 w 806767"/>
                <a:gd name="connsiteY0" fmla="*/ 688658 h 703897"/>
                <a:gd name="connsiteX1" fmla="*/ 2857 w 806767"/>
                <a:gd name="connsiteY1" fmla="*/ 676275 h 703897"/>
                <a:gd name="connsiteX2" fmla="*/ 5715 w 806767"/>
                <a:gd name="connsiteY2" fmla="*/ 661035 h 703897"/>
                <a:gd name="connsiteX3" fmla="*/ 10477 w 806767"/>
                <a:gd name="connsiteY3" fmla="*/ 639127 h 703897"/>
                <a:gd name="connsiteX4" fmla="*/ 31432 w 806767"/>
                <a:gd name="connsiteY4" fmla="*/ 580073 h 703897"/>
                <a:gd name="connsiteX5" fmla="*/ 40957 w 806767"/>
                <a:gd name="connsiteY5" fmla="*/ 562927 h 703897"/>
                <a:gd name="connsiteX6" fmla="*/ 53340 w 806767"/>
                <a:gd name="connsiteY6" fmla="*/ 544830 h 703897"/>
                <a:gd name="connsiteX7" fmla="*/ 68580 w 806767"/>
                <a:gd name="connsiteY7" fmla="*/ 527685 h 703897"/>
                <a:gd name="connsiteX8" fmla="*/ 69532 w 806767"/>
                <a:gd name="connsiteY8" fmla="*/ 526733 h 703897"/>
                <a:gd name="connsiteX9" fmla="*/ 70485 w 806767"/>
                <a:gd name="connsiteY9" fmla="*/ 525780 h 703897"/>
                <a:gd name="connsiteX10" fmla="*/ 70485 w 806767"/>
                <a:gd name="connsiteY10" fmla="*/ 525780 h 703897"/>
                <a:gd name="connsiteX11" fmla="*/ 72390 w 806767"/>
                <a:gd name="connsiteY11" fmla="*/ 523875 h 703897"/>
                <a:gd name="connsiteX12" fmla="*/ 74295 w 806767"/>
                <a:gd name="connsiteY12" fmla="*/ 521970 h 703897"/>
                <a:gd name="connsiteX13" fmla="*/ 78105 w 806767"/>
                <a:gd name="connsiteY13" fmla="*/ 519112 h 703897"/>
                <a:gd name="connsiteX14" fmla="*/ 85725 w 806767"/>
                <a:gd name="connsiteY14" fmla="*/ 512445 h 703897"/>
                <a:gd name="connsiteX15" fmla="*/ 89535 w 806767"/>
                <a:gd name="connsiteY15" fmla="*/ 509587 h 703897"/>
                <a:gd name="connsiteX16" fmla="*/ 95250 w 806767"/>
                <a:gd name="connsiteY16" fmla="*/ 505777 h 703897"/>
                <a:gd name="connsiteX17" fmla="*/ 106680 w 806767"/>
                <a:gd name="connsiteY17" fmla="*/ 498158 h 703897"/>
                <a:gd name="connsiteX18" fmla="*/ 112395 w 806767"/>
                <a:gd name="connsiteY18" fmla="*/ 494348 h 703897"/>
                <a:gd name="connsiteX19" fmla="*/ 118110 w 806767"/>
                <a:gd name="connsiteY19" fmla="*/ 491490 h 703897"/>
                <a:gd name="connsiteX20" fmla="*/ 129540 w 806767"/>
                <a:gd name="connsiteY20" fmla="*/ 485775 h 703897"/>
                <a:gd name="connsiteX21" fmla="*/ 176213 w 806767"/>
                <a:gd name="connsiteY21" fmla="*/ 468630 h 703897"/>
                <a:gd name="connsiteX22" fmla="*/ 270510 w 806767"/>
                <a:gd name="connsiteY22" fmla="*/ 448627 h 703897"/>
                <a:gd name="connsiteX23" fmla="*/ 350520 w 806767"/>
                <a:gd name="connsiteY23" fmla="*/ 421005 h 703897"/>
                <a:gd name="connsiteX24" fmla="*/ 365760 w 806767"/>
                <a:gd name="connsiteY24" fmla="*/ 409575 h 703897"/>
                <a:gd name="connsiteX25" fmla="*/ 373380 w 806767"/>
                <a:gd name="connsiteY25" fmla="*/ 403860 h 703897"/>
                <a:gd name="connsiteX26" fmla="*/ 373380 w 806767"/>
                <a:gd name="connsiteY26" fmla="*/ 403860 h 703897"/>
                <a:gd name="connsiteX27" fmla="*/ 371475 w 806767"/>
                <a:gd name="connsiteY27" fmla="*/ 405765 h 703897"/>
                <a:gd name="connsiteX28" fmla="*/ 372427 w 806767"/>
                <a:gd name="connsiteY28" fmla="*/ 404812 h 703897"/>
                <a:gd name="connsiteX29" fmla="*/ 373380 w 806767"/>
                <a:gd name="connsiteY29" fmla="*/ 403860 h 703897"/>
                <a:gd name="connsiteX30" fmla="*/ 375285 w 806767"/>
                <a:gd name="connsiteY30" fmla="*/ 401002 h 703897"/>
                <a:gd name="connsiteX31" fmla="*/ 379095 w 806767"/>
                <a:gd name="connsiteY31" fmla="*/ 396240 h 703897"/>
                <a:gd name="connsiteX32" fmla="*/ 390525 w 806767"/>
                <a:gd name="connsiteY32" fmla="*/ 381000 h 703897"/>
                <a:gd name="connsiteX33" fmla="*/ 395288 w 806767"/>
                <a:gd name="connsiteY33" fmla="*/ 372427 h 703897"/>
                <a:gd name="connsiteX34" fmla="*/ 400050 w 806767"/>
                <a:gd name="connsiteY34" fmla="*/ 362902 h 703897"/>
                <a:gd name="connsiteX35" fmla="*/ 423863 w 806767"/>
                <a:gd name="connsiteY35" fmla="*/ 272415 h 703897"/>
                <a:gd name="connsiteX36" fmla="*/ 451485 w 806767"/>
                <a:gd name="connsiteY36" fmla="*/ 167640 h 703897"/>
                <a:gd name="connsiteX37" fmla="*/ 464820 w 806767"/>
                <a:gd name="connsiteY37" fmla="*/ 141922 h 703897"/>
                <a:gd name="connsiteX38" fmla="*/ 481013 w 806767"/>
                <a:gd name="connsiteY38" fmla="*/ 118110 h 703897"/>
                <a:gd name="connsiteX39" fmla="*/ 490538 w 806767"/>
                <a:gd name="connsiteY39" fmla="*/ 107633 h 703897"/>
                <a:gd name="connsiteX40" fmla="*/ 495300 w 806767"/>
                <a:gd name="connsiteY40" fmla="*/ 101917 h 703897"/>
                <a:gd name="connsiteX41" fmla="*/ 495300 w 806767"/>
                <a:gd name="connsiteY41" fmla="*/ 101917 h 703897"/>
                <a:gd name="connsiteX42" fmla="*/ 497205 w 806767"/>
                <a:gd name="connsiteY42" fmla="*/ 100013 h 703897"/>
                <a:gd name="connsiteX43" fmla="*/ 498157 w 806767"/>
                <a:gd name="connsiteY43" fmla="*/ 100013 h 703897"/>
                <a:gd name="connsiteX44" fmla="*/ 499110 w 806767"/>
                <a:gd name="connsiteY44" fmla="*/ 99060 h 703897"/>
                <a:gd name="connsiteX45" fmla="*/ 501015 w 806767"/>
                <a:gd name="connsiteY45" fmla="*/ 97155 h 703897"/>
                <a:gd name="connsiteX46" fmla="*/ 509588 w 806767"/>
                <a:gd name="connsiteY46" fmla="*/ 89535 h 703897"/>
                <a:gd name="connsiteX47" fmla="*/ 515302 w 806767"/>
                <a:gd name="connsiteY47" fmla="*/ 84772 h 703897"/>
                <a:gd name="connsiteX48" fmla="*/ 521017 w 806767"/>
                <a:gd name="connsiteY48" fmla="*/ 80010 h 703897"/>
                <a:gd name="connsiteX49" fmla="*/ 611505 w 806767"/>
                <a:gd name="connsiteY49" fmla="*/ 40958 h 703897"/>
                <a:gd name="connsiteX50" fmla="*/ 682942 w 806767"/>
                <a:gd name="connsiteY50" fmla="*/ 26670 h 703897"/>
                <a:gd name="connsiteX51" fmla="*/ 731520 w 806767"/>
                <a:gd name="connsiteY51" fmla="*/ 15240 h 703897"/>
                <a:gd name="connsiteX52" fmla="*/ 747713 w 806767"/>
                <a:gd name="connsiteY52" fmla="*/ 9525 h 703897"/>
                <a:gd name="connsiteX53" fmla="*/ 759142 w 806767"/>
                <a:gd name="connsiteY53" fmla="*/ 4763 h 703897"/>
                <a:gd name="connsiteX54" fmla="*/ 767715 w 806767"/>
                <a:gd name="connsiteY54" fmla="*/ 0 h 703897"/>
                <a:gd name="connsiteX55" fmla="*/ 806767 w 806767"/>
                <a:gd name="connsiteY55" fmla="*/ 73342 h 703897"/>
                <a:gd name="connsiteX56" fmla="*/ 793432 w 806767"/>
                <a:gd name="connsiteY56" fmla="*/ 80010 h 703897"/>
                <a:gd name="connsiteX57" fmla="*/ 777240 w 806767"/>
                <a:gd name="connsiteY57" fmla="*/ 86677 h 703897"/>
                <a:gd name="connsiteX58" fmla="*/ 755332 w 806767"/>
                <a:gd name="connsiteY58" fmla="*/ 93345 h 703897"/>
                <a:gd name="connsiteX59" fmla="*/ 698182 w 806767"/>
                <a:gd name="connsiteY59" fmla="*/ 105727 h 703897"/>
                <a:gd name="connsiteX60" fmla="*/ 631507 w 806767"/>
                <a:gd name="connsiteY60" fmla="*/ 118110 h 703897"/>
                <a:gd name="connsiteX61" fmla="*/ 598170 w 806767"/>
                <a:gd name="connsiteY61" fmla="*/ 127635 h 703897"/>
                <a:gd name="connsiteX62" fmla="*/ 582930 w 806767"/>
                <a:gd name="connsiteY62" fmla="*/ 134302 h 703897"/>
                <a:gd name="connsiteX63" fmla="*/ 569595 w 806767"/>
                <a:gd name="connsiteY63" fmla="*/ 142875 h 703897"/>
                <a:gd name="connsiteX64" fmla="*/ 566738 w 806767"/>
                <a:gd name="connsiteY64" fmla="*/ 144780 h 703897"/>
                <a:gd name="connsiteX65" fmla="*/ 562927 w 806767"/>
                <a:gd name="connsiteY65" fmla="*/ 147638 h 703897"/>
                <a:gd name="connsiteX66" fmla="*/ 554355 w 806767"/>
                <a:gd name="connsiteY66" fmla="*/ 155258 h 703897"/>
                <a:gd name="connsiteX67" fmla="*/ 552450 w 806767"/>
                <a:gd name="connsiteY67" fmla="*/ 157163 h 703897"/>
                <a:gd name="connsiteX68" fmla="*/ 551497 w 806767"/>
                <a:gd name="connsiteY68" fmla="*/ 158115 h 703897"/>
                <a:gd name="connsiteX69" fmla="*/ 550545 w 806767"/>
                <a:gd name="connsiteY69" fmla="*/ 159067 h 703897"/>
                <a:gd name="connsiteX70" fmla="*/ 551497 w 806767"/>
                <a:gd name="connsiteY70" fmla="*/ 158115 h 703897"/>
                <a:gd name="connsiteX71" fmla="*/ 551497 w 806767"/>
                <a:gd name="connsiteY71" fmla="*/ 158115 h 703897"/>
                <a:gd name="connsiteX72" fmla="*/ 548640 w 806767"/>
                <a:gd name="connsiteY72" fmla="*/ 160972 h 703897"/>
                <a:gd name="connsiteX73" fmla="*/ 542925 w 806767"/>
                <a:gd name="connsiteY73" fmla="*/ 167640 h 703897"/>
                <a:gd name="connsiteX74" fmla="*/ 532447 w 806767"/>
                <a:gd name="connsiteY74" fmla="*/ 181927 h 703897"/>
                <a:gd name="connsiteX75" fmla="*/ 523875 w 806767"/>
                <a:gd name="connsiteY75" fmla="*/ 199073 h 703897"/>
                <a:gd name="connsiteX76" fmla="*/ 502920 w 806767"/>
                <a:gd name="connsiteY76" fmla="*/ 286702 h 703897"/>
                <a:gd name="connsiteX77" fmla="*/ 475297 w 806767"/>
                <a:gd name="connsiteY77" fmla="*/ 395287 h 703897"/>
                <a:gd name="connsiteX78" fmla="*/ 468630 w 806767"/>
                <a:gd name="connsiteY78" fmla="*/ 409575 h 703897"/>
                <a:gd name="connsiteX79" fmla="*/ 461010 w 806767"/>
                <a:gd name="connsiteY79" fmla="*/ 423862 h 703897"/>
                <a:gd name="connsiteX80" fmla="*/ 441960 w 806767"/>
                <a:gd name="connsiteY80" fmla="*/ 449580 h 703897"/>
                <a:gd name="connsiteX81" fmla="*/ 438150 w 806767"/>
                <a:gd name="connsiteY81" fmla="*/ 454342 h 703897"/>
                <a:gd name="connsiteX82" fmla="*/ 436245 w 806767"/>
                <a:gd name="connsiteY82" fmla="*/ 457200 h 703897"/>
                <a:gd name="connsiteX83" fmla="*/ 435292 w 806767"/>
                <a:gd name="connsiteY83" fmla="*/ 458152 h 703897"/>
                <a:gd name="connsiteX84" fmla="*/ 434340 w 806767"/>
                <a:gd name="connsiteY84" fmla="*/ 459105 h 703897"/>
                <a:gd name="connsiteX85" fmla="*/ 432435 w 806767"/>
                <a:gd name="connsiteY85" fmla="*/ 461010 h 703897"/>
                <a:gd name="connsiteX86" fmla="*/ 432435 w 806767"/>
                <a:gd name="connsiteY86" fmla="*/ 461010 h 703897"/>
                <a:gd name="connsiteX87" fmla="*/ 420052 w 806767"/>
                <a:gd name="connsiteY87" fmla="*/ 471487 h 703897"/>
                <a:gd name="connsiteX88" fmla="*/ 394335 w 806767"/>
                <a:gd name="connsiteY88" fmla="*/ 490537 h 703897"/>
                <a:gd name="connsiteX89" fmla="*/ 366713 w 806767"/>
                <a:gd name="connsiteY89" fmla="*/ 504825 h 703897"/>
                <a:gd name="connsiteX90" fmla="*/ 339090 w 806767"/>
                <a:gd name="connsiteY90" fmla="*/ 515302 h 703897"/>
                <a:gd name="connsiteX91" fmla="*/ 312420 w 806767"/>
                <a:gd name="connsiteY91" fmla="*/ 522923 h 703897"/>
                <a:gd name="connsiteX92" fmla="*/ 286702 w 806767"/>
                <a:gd name="connsiteY92" fmla="*/ 528637 h 703897"/>
                <a:gd name="connsiteX93" fmla="*/ 198120 w 806767"/>
                <a:gd name="connsiteY93" fmla="*/ 545783 h 703897"/>
                <a:gd name="connsiteX94" fmla="*/ 163830 w 806767"/>
                <a:gd name="connsiteY94" fmla="*/ 558165 h 703897"/>
                <a:gd name="connsiteX95" fmla="*/ 156210 w 806767"/>
                <a:gd name="connsiteY95" fmla="*/ 561975 h 703897"/>
                <a:gd name="connsiteX96" fmla="*/ 152400 w 806767"/>
                <a:gd name="connsiteY96" fmla="*/ 563880 h 703897"/>
                <a:gd name="connsiteX97" fmla="*/ 149542 w 806767"/>
                <a:gd name="connsiteY97" fmla="*/ 565785 h 703897"/>
                <a:gd name="connsiteX98" fmla="*/ 143827 w 806767"/>
                <a:gd name="connsiteY98" fmla="*/ 568643 h 703897"/>
                <a:gd name="connsiteX99" fmla="*/ 140970 w 806767"/>
                <a:gd name="connsiteY99" fmla="*/ 570548 h 703897"/>
                <a:gd name="connsiteX100" fmla="*/ 137160 w 806767"/>
                <a:gd name="connsiteY100" fmla="*/ 573405 h 703897"/>
                <a:gd name="connsiteX101" fmla="*/ 129540 w 806767"/>
                <a:gd name="connsiteY101" fmla="*/ 580073 h 703897"/>
                <a:gd name="connsiteX102" fmla="*/ 126682 w 806767"/>
                <a:gd name="connsiteY102" fmla="*/ 582930 h 703897"/>
                <a:gd name="connsiteX103" fmla="*/ 124777 w 806767"/>
                <a:gd name="connsiteY103" fmla="*/ 584835 h 703897"/>
                <a:gd name="connsiteX104" fmla="*/ 126682 w 806767"/>
                <a:gd name="connsiteY104" fmla="*/ 582930 h 703897"/>
                <a:gd name="connsiteX105" fmla="*/ 126682 w 806767"/>
                <a:gd name="connsiteY105" fmla="*/ 582930 h 703897"/>
                <a:gd name="connsiteX106" fmla="*/ 126682 w 806767"/>
                <a:gd name="connsiteY106" fmla="*/ 582930 h 703897"/>
                <a:gd name="connsiteX107" fmla="*/ 125730 w 806767"/>
                <a:gd name="connsiteY107" fmla="*/ 583883 h 703897"/>
                <a:gd name="connsiteX108" fmla="*/ 116205 w 806767"/>
                <a:gd name="connsiteY108" fmla="*/ 594360 h 703897"/>
                <a:gd name="connsiteX109" fmla="*/ 108585 w 806767"/>
                <a:gd name="connsiteY109" fmla="*/ 604837 h 703897"/>
                <a:gd name="connsiteX110" fmla="*/ 102870 w 806767"/>
                <a:gd name="connsiteY110" fmla="*/ 616268 h 703897"/>
                <a:gd name="connsiteX111" fmla="*/ 87630 w 806767"/>
                <a:gd name="connsiteY111" fmla="*/ 659130 h 703897"/>
                <a:gd name="connsiteX112" fmla="*/ 83820 w 806767"/>
                <a:gd name="connsiteY112" fmla="*/ 677227 h 703897"/>
                <a:gd name="connsiteX113" fmla="*/ 80963 w 806767"/>
                <a:gd name="connsiteY113" fmla="*/ 691515 h 703897"/>
                <a:gd name="connsiteX114" fmla="*/ 79057 w 806767"/>
                <a:gd name="connsiteY114" fmla="*/ 703898 h 703897"/>
                <a:gd name="connsiteX115" fmla="*/ 0 w 806767"/>
                <a:gd name="connsiteY115" fmla="*/ 688658 h 70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</a:cxnLst>
              <a:rect l="l" t="t" r="r" b="b"/>
              <a:pathLst>
                <a:path w="806767" h="703897">
                  <a:moveTo>
                    <a:pt x="0" y="688658"/>
                  </a:moveTo>
                  <a:cubicBezTo>
                    <a:pt x="0" y="688658"/>
                    <a:pt x="952" y="684848"/>
                    <a:pt x="2857" y="676275"/>
                  </a:cubicBezTo>
                  <a:cubicBezTo>
                    <a:pt x="3810" y="672465"/>
                    <a:pt x="4763" y="667702"/>
                    <a:pt x="5715" y="661035"/>
                  </a:cubicBezTo>
                  <a:cubicBezTo>
                    <a:pt x="6667" y="654368"/>
                    <a:pt x="8572" y="647700"/>
                    <a:pt x="10477" y="639127"/>
                  </a:cubicBezTo>
                  <a:cubicBezTo>
                    <a:pt x="14288" y="622935"/>
                    <a:pt x="20955" y="602933"/>
                    <a:pt x="31432" y="580073"/>
                  </a:cubicBezTo>
                  <a:cubicBezTo>
                    <a:pt x="34290" y="574358"/>
                    <a:pt x="37147" y="568643"/>
                    <a:pt x="40957" y="562927"/>
                  </a:cubicBezTo>
                  <a:cubicBezTo>
                    <a:pt x="44767" y="557212"/>
                    <a:pt x="48577" y="551498"/>
                    <a:pt x="53340" y="544830"/>
                  </a:cubicBezTo>
                  <a:cubicBezTo>
                    <a:pt x="58102" y="539115"/>
                    <a:pt x="62865" y="533400"/>
                    <a:pt x="68580" y="527685"/>
                  </a:cubicBezTo>
                  <a:lnTo>
                    <a:pt x="69532" y="526733"/>
                  </a:lnTo>
                  <a:lnTo>
                    <a:pt x="70485" y="525780"/>
                  </a:lnTo>
                  <a:lnTo>
                    <a:pt x="70485" y="525780"/>
                  </a:lnTo>
                  <a:cubicBezTo>
                    <a:pt x="68580" y="527685"/>
                    <a:pt x="73342" y="522923"/>
                    <a:pt x="72390" y="523875"/>
                  </a:cubicBezTo>
                  <a:lnTo>
                    <a:pt x="74295" y="521970"/>
                  </a:lnTo>
                  <a:lnTo>
                    <a:pt x="78105" y="519112"/>
                  </a:lnTo>
                  <a:cubicBezTo>
                    <a:pt x="80010" y="517208"/>
                    <a:pt x="82867" y="515302"/>
                    <a:pt x="85725" y="512445"/>
                  </a:cubicBezTo>
                  <a:lnTo>
                    <a:pt x="89535" y="509587"/>
                  </a:lnTo>
                  <a:lnTo>
                    <a:pt x="95250" y="505777"/>
                  </a:lnTo>
                  <a:cubicBezTo>
                    <a:pt x="99060" y="502920"/>
                    <a:pt x="102870" y="501015"/>
                    <a:pt x="106680" y="498158"/>
                  </a:cubicBezTo>
                  <a:lnTo>
                    <a:pt x="112395" y="494348"/>
                  </a:lnTo>
                  <a:cubicBezTo>
                    <a:pt x="114300" y="493395"/>
                    <a:pt x="116205" y="492442"/>
                    <a:pt x="118110" y="491490"/>
                  </a:cubicBezTo>
                  <a:cubicBezTo>
                    <a:pt x="121920" y="489585"/>
                    <a:pt x="125730" y="487680"/>
                    <a:pt x="129540" y="485775"/>
                  </a:cubicBezTo>
                  <a:cubicBezTo>
                    <a:pt x="144780" y="478155"/>
                    <a:pt x="160972" y="472440"/>
                    <a:pt x="176213" y="468630"/>
                  </a:cubicBezTo>
                  <a:cubicBezTo>
                    <a:pt x="208597" y="459105"/>
                    <a:pt x="240030" y="455295"/>
                    <a:pt x="270510" y="448627"/>
                  </a:cubicBezTo>
                  <a:cubicBezTo>
                    <a:pt x="300990" y="442912"/>
                    <a:pt x="328613" y="435292"/>
                    <a:pt x="350520" y="421005"/>
                  </a:cubicBezTo>
                  <a:cubicBezTo>
                    <a:pt x="355282" y="417195"/>
                    <a:pt x="360997" y="414337"/>
                    <a:pt x="365760" y="409575"/>
                  </a:cubicBezTo>
                  <a:lnTo>
                    <a:pt x="373380" y="403860"/>
                  </a:lnTo>
                  <a:lnTo>
                    <a:pt x="373380" y="403860"/>
                  </a:lnTo>
                  <a:cubicBezTo>
                    <a:pt x="369570" y="407670"/>
                    <a:pt x="372427" y="404812"/>
                    <a:pt x="371475" y="405765"/>
                  </a:cubicBezTo>
                  <a:lnTo>
                    <a:pt x="372427" y="404812"/>
                  </a:lnTo>
                  <a:lnTo>
                    <a:pt x="373380" y="403860"/>
                  </a:lnTo>
                  <a:lnTo>
                    <a:pt x="375285" y="401002"/>
                  </a:lnTo>
                  <a:lnTo>
                    <a:pt x="379095" y="396240"/>
                  </a:lnTo>
                  <a:cubicBezTo>
                    <a:pt x="385763" y="388620"/>
                    <a:pt x="387667" y="384810"/>
                    <a:pt x="390525" y="381000"/>
                  </a:cubicBezTo>
                  <a:cubicBezTo>
                    <a:pt x="392430" y="379095"/>
                    <a:pt x="393382" y="375285"/>
                    <a:pt x="395288" y="372427"/>
                  </a:cubicBezTo>
                  <a:cubicBezTo>
                    <a:pt x="397192" y="369570"/>
                    <a:pt x="398145" y="366712"/>
                    <a:pt x="400050" y="362902"/>
                  </a:cubicBezTo>
                  <a:cubicBezTo>
                    <a:pt x="411480" y="337185"/>
                    <a:pt x="417195" y="306705"/>
                    <a:pt x="423863" y="272415"/>
                  </a:cubicBezTo>
                  <a:cubicBezTo>
                    <a:pt x="430530" y="239077"/>
                    <a:pt x="436245" y="202883"/>
                    <a:pt x="451485" y="167640"/>
                  </a:cubicBezTo>
                  <a:cubicBezTo>
                    <a:pt x="455295" y="159067"/>
                    <a:pt x="460057" y="150495"/>
                    <a:pt x="464820" y="141922"/>
                  </a:cubicBezTo>
                  <a:cubicBezTo>
                    <a:pt x="470535" y="133350"/>
                    <a:pt x="475297" y="125730"/>
                    <a:pt x="481013" y="118110"/>
                  </a:cubicBezTo>
                  <a:cubicBezTo>
                    <a:pt x="483870" y="114300"/>
                    <a:pt x="487680" y="110490"/>
                    <a:pt x="490538" y="107633"/>
                  </a:cubicBezTo>
                  <a:lnTo>
                    <a:pt x="495300" y="101917"/>
                  </a:lnTo>
                  <a:lnTo>
                    <a:pt x="495300" y="101917"/>
                  </a:lnTo>
                  <a:lnTo>
                    <a:pt x="497205" y="100013"/>
                  </a:lnTo>
                  <a:lnTo>
                    <a:pt x="498157" y="100013"/>
                  </a:lnTo>
                  <a:lnTo>
                    <a:pt x="499110" y="99060"/>
                  </a:lnTo>
                  <a:lnTo>
                    <a:pt x="501015" y="97155"/>
                  </a:lnTo>
                  <a:cubicBezTo>
                    <a:pt x="503872" y="94297"/>
                    <a:pt x="506730" y="92392"/>
                    <a:pt x="509588" y="89535"/>
                  </a:cubicBezTo>
                  <a:cubicBezTo>
                    <a:pt x="510540" y="88583"/>
                    <a:pt x="513397" y="86677"/>
                    <a:pt x="515302" y="84772"/>
                  </a:cubicBezTo>
                  <a:lnTo>
                    <a:pt x="521017" y="80010"/>
                  </a:lnTo>
                  <a:cubicBezTo>
                    <a:pt x="553402" y="57150"/>
                    <a:pt x="583882" y="47625"/>
                    <a:pt x="611505" y="40958"/>
                  </a:cubicBezTo>
                  <a:cubicBezTo>
                    <a:pt x="639127" y="34290"/>
                    <a:pt x="662940" y="30480"/>
                    <a:pt x="682942" y="26670"/>
                  </a:cubicBezTo>
                  <a:cubicBezTo>
                    <a:pt x="702945" y="22860"/>
                    <a:pt x="719138" y="19050"/>
                    <a:pt x="731520" y="15240"/>
                  </a:cubicBezTo>
                  <a:cubicBezTo>
                    <a:pt x="738188" y="13335"/>
                    <a:pt x="742950" y="11430"/>
                    <a:pt x="747713" y="9525"/>
                  </a:cubicBezTo>
                  <a:cubicBezTo>
                    <a:pt x="752475" y="7620"/>
                    <a:pt x="756285" y="6667"/>
                    <a:pt x="759142" y="4763"/>
                  </a:cubicBezTo>
                  <a:cubicBezTo>
                    <a:pt x="764857" y="1905"/>
                    <a:pt x="767715" y="0"/>
                    <a:pt x="767715" y="0"/>
                  </a:cubicBezTo>
                  <a:lnTo>
                    <a:pt x="806767" y="73342"/>
                  </a:lnTo>
                  <a:cubicBezTo>
                    <a:pt x="806767" y="73342"/>
                    <a:pt x="802005" y="75247"/>
                    <a:pt x="793432" y="80010"/>
                  </a:cubicBezTo>
                  <a:cubicBezTo>
                    <a:pt x="788670" y="81915"/>
                    <a:pt x="783907" y="83820"/>
                    <a:pt x="777240" y="86677"/>
                  </a:cubicBezTo>
                  <a:cubicBezTo>
                    <a:pt x="770572" y="89535"/>
                    <a:pt x="762952" y="91440"/>
                    <a:pt x="755332" y="93345"/>
                  </a:cubicBezTo>
                  <a:cubicBezTo>
                    <a:pt x="739140" y="98108"/>
                    <a:pt x="719138" y="101917"/>
                    <a:pt x="698182" y="105727"/>
                  </a:cubicBezTo>
                  <a:cubicBezTo>
                    <a:pt x="677227" y="109538"/>
                    <a:pt x="654367" y="112395"/>
                    <a:pt x="631507" y="118110"/>
                  </a:cubicBezTo>
                  <a:cubicBezTo>
                    <a:pt x="620077" y="120967"/>
                    <a:pt x="608647" y="123825"/>
                    <a:pt x="598170" y="127635"/>
                  </a:cubicBezTo>
                  <a:cubicBezTo>
                    <a:pt x="593407" y="130492"/>
                    <a:pt x="587692" y="131445"/>
                    <a:pt x="582930" y="134302"/>
                  </a:cubicBezTo>
                  <a:cubicBezTo>
                    <a:pt x="578167" y="137160"/>
                    <a:pt x="572452" y="140017"/>
                    <a:pt x="569595" y="142875"/>
                  </a:cubicBezTo>
                  <a:lnTo>
                    <a:pt x="566738" y="144780"/>
                  </a:lnTo>
                  <a:cubicBezTo>
                    <a:pt x="565785" y="145733"/>
                    <a:pt x="564832" y="145733"/>
                    <a:pt x="562927" y="147638"/>
                  </a:cubicBezTo>
                  <a:cubicBezTo>
                    <a:pt x="560070" y="150495"/>
                    <a:pt x="557213" y="152400"/>
                    <a:pt x="554355" y="155258"/>
                  </a:cubicBezTo>
                  <a:lnTo>
                    <a:pt x="552450" y="157163"/>
                  </a:lnTo>
                  <a:lnTo>
                    <a:pt x="551497" y="158115"/>
                  </a:lnTo>
                  <a:lnTo>
                    <a:pt x="550545" y="159067"/>
                  </a:lnTo>
                  <a:cubicBezTo>
                    <a:pt x="551497" y="158115"/>
                    <a:pt x="548640" y="160972"/>
                    <a:pt x="551497" y="158115"/>
                  </a:cubicBezTo>
                  <a:lnTo>
                    <a:pt x="551497" y="158115"/>
                  </a:lnTo>
                  <a:lnTo>
                    <a:pt x="548640" y="160972"/>
                  </a:lnTo>
                  <a:lnTo>
                    <a:pt x="542925" y="167640"/>
                  </a:lnTo>
                  <a:cubicBezTo>
                    <a:pt x="539115" y="172402"/>
                    <a:pt x="536257" y="177165"/>
                    <a:pt x="532447" y="181927"/>
                  </a:cubicBezTo>
                  <a:cubicBezTo>
                    <a:pt x="529590" y="187642"/>
                    <a:pt x="526732" y="193358"/>
                    <a:pt x="523875" y="199073"/>
                  </a:cubicBezTo>
                  <a:cubicBezTo>
                    <a:pt x="513397" y="223837"/>
                    <a:pt x="507682" y="253365"/>
                    <a:pt x="502920" y="286702"/>
                  </a:cubicBezTo>
                  <a:cubicBezTo>
                    <a:pt x="497205" y="320040"/>
                    <a:pt x="491490" y="357187"/>
                    <a:pt x="475297" y="395287"/>
                  </a:cubicBezTo>
                  <a:cubicBezTo>
                    <a:pt x="473392" y="400050"/>
                    <a:pt x="470535" y="404812"/>
                    <a:pt x="468630" y="409575"/>
                  </a:cubicBezTo>
                  <a:cubicBezTo>
                    <a:pt x="465772" y="414337"/>
                    <a:pt x="463867" y="419100"/>
                    <a:pt x="461010" y="423862"/>
                  </a:cubicBezTo>
                  <a:cubicBezTo>
                    <a:pt x="454342" y="433387"/>
                    <a:pt x="446722" y="444817"/>
                    <a:pt x="441960" y="449580"/>
                  </a:cubicBezTo>
                  <a:lnTo>
                    <a:pt x="438150" y="454342"/>
                  </a:lnTo>
                  <a:lnTo>
                    <a:pt x="436245" y="457200"/>
                  </a:lnTo>
                  <a:lnTo>
                    <a:pt x="435292" y="458152"/>
                  </a:lnTo>
                  <a:lnTo>
                    <a:pt x="434340" y="459105"/>
                  </a:lnTo>
                  <a:lnTo>
                    <a:pt x="432435" y="461010"/>
                  </a:lnTo>
                  <a:lnTo>
                    <a:pt x="432435" y="461010"/>
                  </a:lnTo>
                  <a:lnTo>
                    <a:pt x="420052" y="471487"/>
                  </a:lnTo>
                  <a:cubicBezTo>
                    <a:pt x="412432" y="479108"/>
                    <a:pt x="402907" y="483870"/>
                    <a:pt x="394335" y="490537"/>
                  </a:cubicBezTo>
                  <a:cubicBezTo>
                    <a:pt x="385763" y="496252"/>
                    <a:pt x="376238" y="500062"/>
                    <a:pt x="366713" y="504825"/>
                  </a:cubicBezTo>
                  <a:cubicBezTo>
                    <a:pt x="357188" y="508635"/>
                    <a:pt x="347663" y="512445"/>
                    <a:pt x="339090" y="515302"/>
                  </a:cubicBezTo>
                  <a:cubicBezTo>
                    <a:pt x="329565" y="518160"/>
                    <a:pt x="320992" y="521017"/>
                    <a:pt x="312420" y="522923"/>
                  </a:cubicBezTo>
                  <a:cubicBezTo>
                    <a:pt x="303847" y="524827"/>
                    <a:pt x="295275" y="526733"/>
                    <a:pt x="286702" y="528637"/>
                  </a:cubicBezTo>
                  <a:cubicBezTo>
                    <a:pt x="253365" y="535305"/>
                    <a:pt x="223838" y="539115"/>
                    <a:pt x="198120" y="545783"/>
                  </a:cubicBezTo>
                  <a:cubicBezTo>
                    <a:pt x="185738" y="549593"/>
                    <a:pt x="174307" y="553402"/>
                    <a:pt x="163830" y="558165"/>
                  </a:cubicBezTo>
                  <a:cubicBezTo>
                    <a:pt x="160972" y="559118"/>
                    <a:pt x="159067" y="561023"/>
                    <a:pt x="156210" y="561975"/>
                  </a:cubicBezTo>
                  <a:cubicBezTo>
                    <a:pt x="155257" y="562927"/>
                    <a:pt x="153352" y="562927"/>
                    <a:pt x="152400" y="563880"/>
                  </a:cubicBezTo>
                  <a:lnTo>
                    <a:pt x="149542" y="565785"/>
                  </a:lnTo>
                  <a:cubicBezTo>
                    <a:pt x="147638" y="566737"/>
                    <a:pt x="145732" y="567690"/>
                    <a:pt x="143827" y="568643"/>
                  </a:cubicBezTo>
                  <a:lnTo>
                    <a:pt x="140970" y="570548"/>
                  </a:lnTo>
                  <a:lnTo>
                    <a:pt x="137160" y="573405"/>
                  </a:lnTo>
                  <a:cubicBezTo>
                    <a:pt x="134302" y="575310"/>
                    <a:pt x="132397" y="577215"/>
                    <a:pt x="129540" y="580073"/>
                  </a:cubicBezTo>
                  <a:lnTo>
                    <a:pt x="126682" y="582930"/>
                  </a:lnTo>
                  <a:lnTo>
                    <a:pt x="124777" y="584835"/>
                  </a:lnTo>
                  <a:cubicBezTo>
                    <a:pt x="123825" y="584835"/>
                    <a:pt x="128588" y="581025"/>
                    <a:pt x="126682" y="582930"/>
                  </a:cubicBezTo>
                  <a:lnTo>
                    <a:pt x="126682" y="582930"/>
                  </a:lnTo>
                  <a:lnTo>
                    <a:pt x="126682" y="582930"/>
                  </a:lnTo>
                  <a:lnTo>
                    <a:pt x="125730" y="583883"/>
                  </a:lnTo>
                  <a:cubicBezTo>
                    <a:pt x="122872" y="587693"/>
                    <a:pt x="120015" y="590550"/>
                    <a:pt x="116205" y="594360"/>
                  </a:cubicBezTo>
                  <a:cubicBezTo>
                    <a:pt x="113347" y="598170"/>
                    <a:pt x="111442" y="601980"/>
                    <a:pt x="108585" y="604837"/>
                  </a:cubicBezTo>
                  <a:cubicBezTo>
                    <a:pt x="106680" y="608648"/>
                    <a:pt x="104775" y="612458"/>
                    <a:pt x="102870" y="616268"/>
                  </a:cubicBezTo>
                  <a:cubicBezTo>
                    <a:pt x="95250" y="631508"/>
                    <a:pt x="90488" y="645795"/>
                    <a:pt x="87630" y="659130"/>
                  </a:cubicBezTo>
                  <a:cubicBezTo>
                    <a:pt x="85725" y="665798"/>
                    <a:pt x="84772" y="671512"/>
                    <a:pt x="83820" y="677227"/>
                  </a:cubicBezTo>
                  <a:cubicBezTo>
                    <a:pt x="82867" y="681990"/>
                    <a:pt x="81915" y="686752"/>
                    <a:pt x="80963" y="691515"/>
                  </a:cubicBezTo>
                  <a:cubicBezTo>
                    <a:pt x="80010" y="699135"/>
                    <a:pt x="79057" y="703898"/>
                    <a:pt x="79057" y="703898"/>
                  </a:cubicBezTo>
                  <a:lnTo>
                    <a:pt x="0" y="68865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pic>
        <p:nvPicPr>
          <p:cNvPr id="11" name="Immagine 10">
            <a:extLst>
              <a:ext uri="{FF2B5EF4-FFF2-40B4-BE49-F238E27FC236}">
                <a16:creationId xmlns:a16="http://schemas.microsoft.com/office/drawing/2014/main" id="{8F8837B8-1BFF-593E-4BD9-3BAA71837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/>
        </p:blipFill>
        <p:spPr>
          <a:xfrm>
            <a:off x="8661057" y="-22123"/>
            <a:ext cx="3336214" cy="5852352"/>
          </a:xfrm>
          <a:prstGeom prst="rect">
            <a:avLst/>
          </a:prstGeom>
        </p:spPr>
      </p:pic>
      <p:pic>
        <p:nvPicPr>
          <p:cNvPr id="2" name="Immagine 1">
            <a:extLst>
              <a:ext uri="{FF2B5EF4-FFF2-40B4-BE49-F238E27FC236}">
                <a16:creationId xmlns:a16="http://schemas.microsoft.com/office/drawing/2014/main" id="{66401DCB-0564-00EA-346D-17DDBB0ABB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814" y="566589"/>
            <a:ext cx="4869426" cy="1295120"/>
          </a:xfrm>
          <a:prstGeom prst="rect">
            <a:avLst/>
          </a:prstGeom>
          <a:effectLst>
            <a:outerShdw blurRad="50800" dist="244700" dir="354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BCEE8F6A-C126-DF91-F8AA-E79A06E4EE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45" y="2222837"/>
            <a:ext cx="4444962" cy="1404254"/>
          </a:xfrm>
          <a:prstGeom prst="rect">
            <a:avLst/>
          </a:prstGeom>
          <a:effectLst>
            <a:outerShdw blurRad="50800" dist="245896" dir="426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CFDB6CBA-A792-F946-6985-5C6D39767A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814" y="3825551"/>
            <a:ext cx="4444963" cy="1731593"/>
          </a:xfrm>
          <a:prstGeom prst="rect">
            <a:avLst/>
          </a:prstGeom>
          <a:effectLst>
            <a:outerShdw blurRad="50800" dist="286357" dir="4510081" algn="b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549574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609600" y="670560"/>
            <a:ext cx="1133856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>
                <a:solidFill>
                  <a:srgbClr val="FFFFFF"/>
                </a:solidFill>
                <a:latin typeface="Montserrat"/>
              </a:rPr>
              <a:t>Che cos’è il food noise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09600" y="1676400"/>
            <a:ext cx="11338560" cy="198120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9" name="Rounded Rectangle 8"/>
          <p:cNvSpPr/>
          <p:nvPr/>
        </p:nvSpPr>
        <p:spPr>
          <a:xfrm>
            <a:off x="609600" y="1676400"/>
            <a:ext cx="60960" cy="198120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TextBox 9"/>
          <p:cNvSpPr txBox="1"/>
          <p:nvPr/>
        </p:nvSpPr>
        <p:spPr>
          <a:xfrm>
            <a:off x="883920" y="1859280"/>
            <a:ext cx="10789920" cy="12312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667">
                <a:solidFill>
                  <a:srgbClr val="FFFFFF"/>
                </a:solidFill>
                <a:latin typeface="Lato"/>
              </a:rPr>
              <a:t>Il food noise è un pensiero sul cibo </a:t>
            </a:r>
            <a:r>
              <a:rPr sz="2667" b="1">
                <a:solidFill>
                  <a:srgbClr val="00CEE6"/>
                </a:solidFill>
                <a:latin typeface="Lato"/>
              </a:rPr>
              <a:t>persistente</a:t>
            </a:r>
            <a:r>
              <a:rPr sz="2667">
                <a:solidFill>
                  <a:srgbClr val="FFFFFF"/>
                </a:solidFill>
                <a:latin typeface="Lato"/>
              </a:rPr>
              <a:t>, </a:t>
            </a:r>
            <a:r>
              <a:rPr sz="2667" b="1">
                <a:solidFill>
                  <a:srgbClr val="00CEE6"/>
                </a:solidFill>
                <a:latin typeface="Lato"/>
              </a:rPr>
              <a:t>intrusivo</a:t>
            </a:r>
            <a:r>
              <a:rPr sz="2667">
                <a:solidFill>
                  <a:srgbClr val="FFFFFF"/>
                </a:solidFill>
                <a:latin typeface="Lato"/>
              </a:rPr>
              <a:t> e percepito come </a:t>
            </a:r>
            <a:r>
              <a:rPr sz="2667" b="1">
                <a:solidFill>
                  <a:srgbClr val="00CEE6"/>
                </a:solidFill>
                <a:latin typeface="Lato"/>
              </a:rPr>
              <a:t>indesiderato o disturbante</a:t>
            </a:r>
            <a:r>
              <a:rPr sz="2667">
                <a:solidFill>
                  <a:srgbClr val="FFFFFF"/>
                </a:solidFill>
                <a:latin typeface="Lato"/>
              </a:rPr>
              <a:t>, che interferisce con funzionamento, umore o comportamento alimentare.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9600" y="3840480"/>
            <a:ext cx="11338560" cy="188976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2" name="Rounded Rectangle 11"/>
          <p:cNvSpPr/>
          <p:nvPr/>
        </p:nvSpPr>
        <p:spPr>
          <a:xfrm>
            <a:off x="609600" y="3840480"/>
            <a:ext cx="60960" cy="1889760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3" name="TextBox 12"/>
          <p:cNvSpPr txBox="1"/>
          <p:nvPr/>
        </p:nvSpPr>
        <p:spPr>
          <a:xfrm>
            <a:off x="883920" y="3931921"/>
            <a:ext cx="731520" cy="10259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6667" b="1">
                <a:solidFill>
                  <a:srgbClr val="A78BFA"/>
                </a:solidFill>
                <a:latin typeface="PT Serif"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4961" y="4035552"/>
            <a:ext cx="9997439" cy="71801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333">
                <a:solidFill>
                  <a:srgbClr val="FFFFFF"/>
                </a:solidFill>
                <a:latin typeface="PT Serif"/>
              </a:rPr>
              <a:t>“heightened and/or persistent manifestations of food cue reactivity, often resulting in intrusive food thoughts and maladaptive eating behaviors.”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84961" y="5254751"/>
            <a:ext cx="9997439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dirty="0">
                <a:solidFill>
                  <a:srgbClr val="A78BFA"/>
                </a:solidFill>
                <a:latin typeface="Lato"/>
              </a:rPr>
              <a:t>— Hayashi</a:t>
            </a:r>
            <a:r>
              <a:rPr lang="it-IT" sz="1733" dirty="0">
                <a:solidFill>
                  <a:srgbClr val="A78BFA"/>
                </a:solidFill>
                <a:latin typeface="Lato"/>
              </a:rPr>
              <a:t> </a:t>
            </a:r>
            <a:r>
              <a:rPr sz="1733" dirty="0">
                <a:solidFill>
                  <a:srgbClr val="A78BFA"/>
                </a:solidFill>
                <a:latin typeface="Lato"/>
              </a:rPr>
              <a:t>et al., 2023 </a:t>
            </a:r>
            <a:r>
              <a:rPr lang="it-IT" sz="1733" dirty="0">
                <a:solidFill>
                  <a:srgbClr val="A78BFA"/>
                </a:solidFill>
                <a:latin typeface="Lato"/>
              </a:rPr>
              <a:t>· </a:t>
            </a:r>
            <a:r>
              <a:rPr lang="it-IT" sz="1733" dirty="0" err="1">
                <a:solidFill>
                  <a:srgbClr val="A78BFA"/>
                </a:solidFill>
                <a:latin typeface="Lato"/>
              </a:rPr>
              <a:t>Nutrients</a:t>
            </a:r>
            <a:r>
              <a:rPr lang="it-IT" sz="1733" dirty="0">
                <a:solidFill>
                  <a:srgbClr val="A78BFA"/>
                </a:solidFill>
                <a:latin typeface="Lato"/>
              </a:rPr>
              <a:t> </a:t>
            </a:r>
            <a:endParaRPr sz="1733" dirty="0">
              <a:solidFill>
                <a:srgbClr val="A78BFA"/>
              </a:solidFill>
              <a:latin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39019662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15F06D-38B5-98B3-C3A2-93301EDB90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magine 9" descr=", generata con l'AI">
            <a:extLst>
              <a:ext uri="{FF2B5EF4-FFF2-40B4-BE49-F238E27FC236}">
                <a16:creationId xmlns:a16="http://schemas.microsoft.com/office/drawing/2014/main" id="{314778DB-8A31-DD0E-6BC6-D428C74C28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03200" y="0"/>
            <a:ext cx="12598400" cy="687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79158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609600" y="670560"/>
            <a:ext cx="1133856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600" b="1" dirty="0">
                <a:solidFill>
                  <a:srgbClr val="FFFFFF"/>
                </a:solidFill>
                <a:latin typeface="Montserrat"/>
              </a:rPr>
              <a:t>Cinque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caratteristiche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cliniche</a:t>
            </a:r>
            <a:endParaRPr sz="3600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262734"/>
            <a:ext cx="11338560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00" dirty="0">
                <a:solidFill>
                  <a:srgbClr val="DBEAFE"/>
                </a:solidFill>
                <a:latin typeface="Lato"/>
              </a:rPr>
              <a:t>il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costrutto</a:t>
            </a:r>
            <a:r>
              <a:rPr sz="1900" dirty="0">
                <a:solidFill>
                  <a:srgbClr val="DBEAFE"/>
                </a:solidFill>
                <a:latin typeface="Lato"/>
              </a:rPr>
              <a:t> non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è</a:t>
            </a:r>
            <a:r>
              <a:rPr sz="1900" dirty="0">
                <a:solidFill>
                  <a:srgbClr val="DBEAFE"/>
                </a:solidFill>
                <a:latin typeface="Lato"/>
              </a:rPr>
              <a:t>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un’intensità</a:t>
            </a:r>
            <a:r>
              <a:rPr sz="1900" dirty="0">
                <a:solidFill>
                  <a:srgbClr val="DBEAFE"/>
                </a:solidFill>
                <a:latin typeface="Lato"/>
              </a:rPr>
              <a:t> sola: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è</a:t>
            </a:r>
            <a:r>
              <a:rPr sz="1900" dirty="0">
                <a:solidFill>
                  <a:srgbClr val="DBEAFE"/>
                </a:solidFill>
                <a:latin typeface="Lato"/>
              </a:rPr>
              <a:t> un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profilo</a:t>
            </a:r>
            <a:r>
              <a:rPr sz="1900" dirty="0">
                <a:solidFill>
                  <a:srgbClr val="DBEAFE"/>
                </a:solidFill>
                <a:latin typeface="Lato"/>
              </a:rPr>
              <a:t> di cinque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dimensioni</a:t>
            </a:r>
            <a:endParaRPr sz="1900" dirty="0">
              <a:solidFill>
                <a:srgbClr val="DBEAFE"/>
              </a:solidFill>
              <a:latin typeface="Lat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036319" y="2090928"/>
            <a:ext cx="4084320" cy="408432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60A5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TextBox 9"/>
          <p:cNvSpPr txBox="1"/>
          <p:nvPr/>
        </p:nvSpPr>
        <p:spPr>
          <a:xfrm>
            <a:off x="1193396" y="3265227"/>
            <a:ext cx="755904" cy="98488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6400" b="1" dirty="0">
                <a:solidFill>
                  <a:srgbClr val="00CEE6"/>
                </a:solidFill>
                <a:latin typeface="Montserrat"/>
              </a:rPr>
              <a:t>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078480" y="4133088"/>
            <a:ext cx="1493520" cy="18288"/>
          </a:xfrm>
          <a:prstGeom prst="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2" name="TextBox 11"/>
          <p:cNvSpPr txBox="1"/>
          <p:nvPr/>
        </p:nvSpPr>
        <p:spPr>
          <a:xfrm>
            <a:off x="3569427" y="4891064"/>
            <a:ext cx="1564852" cy="389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33" b="1" dirty="0" err="1">
                <a:solidFill>
                  <a:srgbClr val="00CEE6"/>
                </a:solidFill>
                <a:latin typeface="Montserrat"/>
              </a:rPr>
              <a:t>Frequenza</a:t>
            </a:r>
            <a:endParaRPr sz="1933" b="1" dirty="0">
              <a:solidFill>
                <a:srgbClr val="00CEE6"/>
              </a:solidFill>
              <a:latin typeface="Montserrat"/>
            </a:endParaRPr>
          </a:p>
        </p:txBody>
      </p:sp>
      <p:sp>
        <p:nvSpPr>
          <p:cNvPr id="13" name="Rectangle 12"/>
          <p:cNvSpPr/>
          <p:nvPr/>
        </p:nvSpPr>
        <p:spPr>
          <a:xfrm rot="4320000">
            <a:off x="3078480" y="4133088"/>
            <a:ext cx="1493520" cy="18288"/>
          </a:xfrm>
          <a:prstGeom prst="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4" name="TextBox 13"/>
          <p:cNvSpPr txBox="1"/>
          <p:nvPr/>
        </p:nvSpPr>
        <p:spPr>
          <a:xfrm>
            <a:off x="3644001" y="3077888"/>
            <a:ext cx="1511952" cy="389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33" b="1" dirty="0" err="1">
                <a:solidFill>
                  <a:srgbClr val="A78BFA"/>
                </a:solidFill>
                <a:latin typeface="Montserrat"/>
              </a:rPr>
              <a:t>Intrusività</a:t>
            </a:r>
            <a:endParaRPr sz="1933" b="1" dirty="0">
              <a:solidFill>
                <a:srgbClr val="A78BFA"/>
              </a:solidFill>
              <a:latin typeface="Montserrat"/>
            </a:endParaRPr>
          </a:p>
        </p:txBody>
      </p:sp>
      <p:sp>
        <p:nvSpPr>
          <p:cNvPr id="15" name="Rectangle 14"/>
          <p:cNvSpPr/>
          <p:nvPr/>
        </p:nvSpPr>
        <p:spPr>
          <a:xfrm rot="8640000">
            <a:off x="3078480" y="4133088"/>
            <a:ext cx="1493520" cy="18288"/>
          </a:xfrm>
          <a:prstGeom prst="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6" name="TextBox 15"/>
          <p:cNvSpPr txBox="1"/>
          <p:nvPr/>
        </p:nvSpPr>
        <p:spPr>
          <a:xfrm>
            <a:off x="2317581" y="4584565"/>
            <a:ext cx="1217000" cy="389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33" b="1" dirty="0" err="1">
                <a:solidFill>
                  <a:srgbClr val="F7931D"/>
                </a:solidFill>
                <a:latin typeface="Montserrat"/>
              </a:rPr>
              <a:t>Impatto</a:t>
            </a:r>
            <a:endParaRPr sz="1933" b="1" dirty="0">
              <a:solidFill>
                <a:srgbClr val="F7931D"/>
              </a:solidFill>
              <a:latin typeface="Montserrat"/>
            </a:endParaRPr>
          </a:p>
        </p:txBody>
      </p:sp>
      <p:sp>
        <p:nvSpPr>
          <p:cNvPr id="17" name="Rectangle 16"/>
          <p:cNvSpPr/>
          <p:nvPr/>
        </p:nvSpPr>
        <p:spPr>
          <a:xfrm rot="12960000">
            <a:off x="3078480" y="4133088"/>
            <a:ext cx="1493520" cy="18288"/>
          </a:xfrm>
          <a:prstGeom prst="rect">
            <a:avLst/>
          </a:prstGeom>
          <a:solidFill>
            <a:srgbClr val="60A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8" name="TextBox 17"/>
          <p:cNvSpPr txBox="1"/>
          <p:nvPr/>
        </p:nvSpPr>
        <p:spPr>
          <a:xfrm>
            <a:off x="2006685" y="3991729"/>
            <a:ext cx="1127233" cy="389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33" b="1" dirty="0">
                <a:solidFill>
                  <a:srgbClr val="60A5FA"/>
                </a:solidFill>
                <a:latin typeface="Montserrat"/>
              </a:rPr>
              <a:t>Trigger</a:t>
            </a:r>
          </a:p>
        </p:txBody>
      </p:sp>
      <p:sp>
        <p:nvSpPr>
          <p:cNvPr id="19" name="Rectangle 18"/>
          <p:cNvSpPr/>
          <p:nvPr/>
        </p:nvSpPr>
        <p:spPr>
          <a:xfrm rot="17280000">
            <a:off x="3078480" y="4133088"/>
            <a:ext cx="1493520" cy="18288"/>
          </a:xfrm>
          <a:prstGeom prst="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0" name="TextBox 19"/>
          <p:cNvSpPr txBox="1"/>
          <p:nvPr/>
        </p:nvSpPr>
        <p:spPr>
          <a:xfrm>
            <a:off x="2588545" y="3265227"/>
            <a:ext cx="827471" cy="38978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933" b="1" dirty="0" err="1">
                <a:solidFill>
                  <a:srgbClr val="93C5FD"/>
                </a:solidFill>
                <a:latin typeface="Montserrat"/>
              </a:rPr>
              <a:t>Esito</a:t>
            </a:r>
            <a:endParaRPr sz="1933" b="1" dirty="0">
              <a:solidFill>
                <a:srgbClr val="93C5FD"/>
              </a:solidFill>
              <a:latin typeface="Montserrat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6004560" y="1694688"/>
            <a:ext cx="5943600" cy="816864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2" name="Rounded Rectangle 21"/>
          <p:cNvSpPr/>
          <p:nvPr/>
        </p:nvSpPr>
        <p:spPr>
          <a:xfrm>
            <a:off x="6004560" y="1694688"/>
            <a:ext cx="60960" cy="816864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3" name="TextBox 22"/>
          <p:cNvSpPr txBox="1"/>
          <p:nvPr/>
        </p:nvSpPr>
        <p:spPr>
          <a:xfrm>
            <a:off x="6217920" y="1755648"/>
            <a:ext cx="164592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 b="1">
                <a:solidFill>
                  <a:srgbClr val="00CEE6"/>
                </a:solidFill>
                <a:latin typeface="Montserrat"/>
              </a:rPr>
              <a:t>Frequenza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24800" y="1792224"/>
            <a:ext cx="3870960" cy="51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67">
                <a:solidFill>
                  <a:srgbClr val="DBEAFE"/>
                </a:solidFill>
                <a:latin typeface="Lato"/>
              </a:rPr>
              <a:t>pensieri sul cibo ricorrenti nell’arco della giornata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004560" y="2609087"/>
            <a:ext cx="5943600" cy="816864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6" name="Rounded Rectangle 25"/>
          <p:cNvSpPr/>
          <p:nvPr/>
        </p:nvSpPr>
        <p:spPr>
          <a:xfrm>
            <a:off x="6004560" y="2609087"/>
            <a:ext cx="60960" cy="816864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7" name="TextBox 26"/>
          <p:cNvSpPr txBox="1"/>
          <p:nvPr/>
        </p:nvSpPr>
        <p:spPr>
          <a:xfrm>
            <a:off x="6217920" y="2670047"/>
            <a:ext cx="164592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 b="1">
                <a:solidFill>
                  <a:srgbClr val="A78BFA"/>
                </a:solidFill>
                <a:latin typeface="Montserrat"/>
              </a:rPr>
              <a:t>Intrusività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24800" y="2706624"/>
            <a:ext cx="3870960" cy="51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67">
                <a:solidFill>
                  <a:srgbClr val="DBEAFE"/>
                </a:solidFill>
                <a:latin typeface="Lato"/>
              </a:rPr>
              <a:t>comparsa non richiesta, difficoltà a spostarli o interromperli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04560" y="3523487"/>
            <a:ext cx="5943600" cy="816864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0" name="Rounded Rectangle 29"/>
          <p:cNvSpPr/>
          <p:nvPr/>
        </p:nvSpPr>
        <p:spPr>
          <a:xfrm>
            <a:off x="6004560" y="3523487"/>
            <a:ext cx="60960" cy="816864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1" name="TextBox 30"/>
          <p:cNvSpPr txBox="1"/>
          <p:nvPr/>
        </p:nvSpPr>
        <p:spPr>
          <a:xfrm>
            <a:off x="6217920" y="3584447"/>
            <a:ext cx="164592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 b="1">
                <a:solidFill>
                  <a:srgbClr val="F7931D"/>
                </a:solidFill>
                <a:latin typeface="Montserrat"/>
              </a:rPr>
              <a:t>Impatto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24800" y="3621024"/>
            <a:ext cx="3870960" cy="51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67">
                <a:solidFill>
                  <a:srgbClr val="DBEAFE"/>
                </a:solidFill>
                <a:latin typeface="Lato"/>
              </a:rPr>
              <a:t>interferenza con concentrazione, umore, attività quotidiane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004560" y="4437887"/>
            <a:ext cx="5943600" cy="816864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60A5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4" name="Rounded Rectangle 33"/>
          <p:cNvSpPr/>
          <p:nvPr/>
        </p:nvSpPr>
        <p:spPr>
          <a:xfrm>
            <a:off x="6004560" y="4437887"/>
            <a:ext cx="60960" cy="816864"/>
          </a:xfrm>
          <a:prstGeom prst="roundRect">
            <a:avLst/>
          </a:prstGeom>
          <a:solidFill>
            <a:srgbClr val="60A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5" name="TextBox 34"/>
          <p:cNvSpPr txBox="1"/>
          <p:nvPr/>
        </p:nvSpPr>
        <p:spPr>
          <a:xfrm>
            <a:off x="6217920" y="4498847"/>
            <a:ext cx="164592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 b="1">
                <a:solidFill>
                  <a:srgbClr val="60A5FA"/>
                </a:solidFill>
                <a:latin typeface="Montserrat"/>
              </a:rPr>
              <a:t>Trigger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924800" y="4535424"/>
            <a:ext cx="3870960" cy="51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67">
                <a:solidFill>
                  <a:srgbClr val="DBEAFE"/>
                </a:solidFill>
                <a:latin typeface="Lato"/>
              </a:rPr>
              <a:t>situazioni, emozioni, stimoli sensoriali che li innescano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004560" y="5352287"/>
            <a:ext cx="5943600" cy="816864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93C5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8" name="Rounded Rectangle 37"/>
          <p:cNvSpPr/>
          <p:nvPr/>
        </p:nvSpPr>
        <p:spPr>
          <a:xfrm>
            <a:off x="6004560" y="5352287"/>
            <a:ext cx="60960" cy="816864"/>
          </a:xfrm>
          <a:prstGeom prst="round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9" name="TextBox 38"/>
          <p:cNvSpPr txBox="1"/>
          <p:nvPr/>
        </p:nvSpPr>
        <p:spPr>
          <a:xfrm>
            <a:off x="6217920" y="5413247"/>
            <a:ext cx="164592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 b="1">
                <a:solidFill>
                  <a:srgbClr val="93C5FD"/>
                </a:solidFill>
                <a:latin typeface="Montserrat"/>
              </a:rPr>
              <a:t>Esito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924800" y="5449825"/>
            <a:ext cx="3870960" cy="51308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67">
                <a:solidFill>
                  <a:srgbClr val="DBEAFE"/>
                </a:solidFill>
                <a:latin typeface="Lato"/>
              </a:rPr>
              <a:t>possibile risposta comportamentale: mangiare, evitare, ripianificare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09600" y="6321552"/>
            <a:ext cx="11094720" cy="2358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33" dirty="0">
                <a:solidFill>
                  <a:srgbClr val="94A3A8"/>
                </a:solidFill>
                <a:latin typeface="Lato"/>
              </a:rPr>
              <a:t>Fonti: Hayashi et al. 2023 · </a:t>
            </a:r>
            <a:r>
              <a:rPr sz="1533" dirty="0" err="1">
                <a:solidFill>
                  <a:srgbClr val="94A3A8"/>
                </a:solidFill>
                <a:latin typeface="Lato"/>
              </a:rPr>
              <a:t>Dhurandhar</a:t>
            </a:r>
            <a:r>
              <a:rPr sz="1533" dirty="0">
                <a:solidFill>
                  <a:srgbClr val="94A3A8"/>
                </a:solidFill>
                <a:latin typeface="Lato"/>
              </a:rPr>
              <a:t> et al. 2025 · </a:t>
            </a:r>
            <a:r>
              <a:rPr sz="1533" dirty="0" err="1">
                <a:solidFill>
                  <a:srgbClr val="94A3A8"/>
                </a:solidFill>
                <a:latin typeface="Lato"/>
              </a:rPr>
              <a:t>Diktas</a:t>
            </a:r>
            <a:r>
              <a:rPr sz="1533" dirty="0">
                <a:solidFill>
                  <a:srgbClr val="94A3A8"/>
                </a:solidFill>
                <a:latin typeface="Lato"/>
              </a:rPr>
              <a:t> et al. 2025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609600" y="243004"/>
            <a:ext cx="11338560" cy="97462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 dirty="0">
                <a:solidFill>
                  <a:srgbClr val="FFFFFF"/>
                </a:solidFill>
                <a:latin typeface="Montserrat"/>
              </a:rPr>
              <a:t>Nel </a:t>
            </a:r>
            <a:r>
              <a:rPr sz="3000" b="1" dirty="0" err="1">
                <a:solidFill>
                  <a:srgbClr val="FFFFFF"/>
                </a:solidFill>
                <a:latin typeface="Montserrat"/>
              </a:rPr>
              <a:t>percorso</a:t>
            </a:r>
            <a:r>
              <a:rPr sz="30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Montserrat"/>
              </a:rPr>
              <a:t>bariatrico</a:t>
            </a:r>
            <a:r>
              <a:rPr sz="3000" b="1" dirty="0">
                <a:solidFill>
                  <a:srgbClr val="FFFFFF"/>
                </a:solidFill>
                <a:latin typeface="Montserrat"/>
              </a:rPr>
              <a:t> e in </a:t>
            </a:r>
            <a:r>
              <a:rPr sz="3000" b="1" dirty="0" err="1">
                <a:solidFill>
                  <a:srgbClr val="FFFFFF"/>
                </a:solidFill>
                <a:latin typeface="Montserrat"/>
              </a:rPr>
              <a:t>terapia</a:t>
            </a:r>
            <a:r>
              <a:rPr sz="30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Montserrat"/>
              </a:rPr>
              <a:t>incretinica</a:t>
            </a:r>
            <a:r>
              <a:rPr sz="3000" b="1" dirty="0">
                <a:solidFill>
                  <a:srgbClr val="FFFFFF"/>
                </a:solidFill>
                <a:latin typeface="Montserrat"/>
              </a:rPr>
              <a:t> </a:t>
            </a:r>
            <a:endParaRPr lang="it-IT" sz="3000" b="1" dirty="0">
              <a:solidFill>
                <a:srgbClr val="FFFFFF"/>
              </a:solidFill>
              <a:latin typeface="Montserrat"/>
            </a:endParaRPr>
          </a:p>
          <a:p>
            <a:pPr>
              <a:spcAft>
                <a:spcPts val="400"/>
              </a:spcAft>
            </a:pPr>
            <a:r>
              <a:rPr sz="3000" b="1" dirty="0" err="1">
                <a:solidFill>
                  <a:srgbClr val="FFFFFF"/>
                </a:solidFill>
                <a:latin typeface="Montserrat"/>
              </a:rPr>
              <a:t>i</a:t>
            </a:r>
            <a:r>
              <a:rPr sz="30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Montserrat"/>
              </a:rPr>
              <a:t>pensieri</a:t>
            </a:r>
            <a:r>
              <a:rPr sz="30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Montserrat"/>
              </a:rPr>
              <a:t>sul</a:t>
            </a:r>
            <a:r>
              <a:rPr sz="30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Montserrat"/>
              </a:rPr>
              <a:t>cibo</a:t>
            </a:r>
            <a:r>
              <a:rPr sz="30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000" b="1" dirty="0" err="1">
                <a:solidFill>
                  <a:srgbClr val="FFFFFF"/>
                </a:solidFill>
                <a:latin typeface="Montserrat"/>
              </a:rPr>
              <a:t>cambiano</a:t>
            </a:r>
            <a:endParaRPr sz="3000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287031"/>
            <a:ext cx="11338560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00" dirty="0">
                <a:solidFill>
                  <a:srgbClr val="DBEAFE"/>
                </a:solidFill>
                <a:latin typeface="Lato"/>
              </a:rPr>
              <a:t>e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cambiano</a:t>
            </a:r>
            <a:r>
              <a:rPr sz="1900" dirty="0">
                <a:solidFill>
                  <a:srgbClr val="DBEAFE"/>
                </a:solidFill>
                <a:latin typeface="Lato"/>
              </a:rPr>
              <a:t> in modo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clinicamente</a:t>
            </a:r>
            <a:r>
              <a:rPr sz="1900" dirty="0">
                <a:solidFill>
                  <a:srgbClr val="DBEAFE"/>
                </a:solidFill>
                <a:latin typeface="Lato"/>
              </a:rPr>
              <a:t>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rilevante</a:t>
            </a:r>
            <a:r>
              <a:rPr sz="1900" dirty="0">
                <a:solidFill>
                  <a:srgbClr val="DBEAFE"/>
                </a:solidFill>
                <a:latin typeface="Lato"/>
              </a:rPr>
              <a:t>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1859280"/>
            <a:ext cx="3553968" cy="36880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Rounded Rectangle 9"/>
          <p:cNvSpPr/>
          <p:nvPr/>
        </p:nvSpPr>
        <p:spPr>
          <a:xfrm>
            <a:off x="609600" y="1859280"/>
            <a:ext cx="60960" cy="368808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1" name="TextBox 10"/>
          <p:cNvSpPr txBox="1"/>
          <p:nvPr/>
        </p:nvSpPr>
        <p:spPr>
          <a:xfrm>
            <a:off x="822960" y="1962913"/>
            <a:ext cx="182880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00CEE6"/>
                </a:solidFill>
                <a:latin typeface="Montserrat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572512"/>
            <a:ext cx="3200400" cy="318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67" b="1">
                <a:solidFill>
                  <a:srgbClr val="FFFFFF"/>
                </a:solidFill>
                <a:latin typeface="Montserrat"/>
              </a:rPr>
              <a:t>Pre-bariatrico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3035808"/>
            <a:ext cx="3200400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Pensieri intrusivi sul cibo e food cue reactivity elevata sono un tratto stabile in una parte dei candidati alla chirurgia.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383024" y="1859280"/>
            <a:ext cx="3553968" cy="36880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6" name="Rounded Rectangle 15"/>
          <p:cNvSpPr/>
          <p:nvPr/>
        </p:nvSpPr>
        <p:spPr>
          <a:xfrm>
            <a:off x="4383024" y="1859280"/>
            <a:ext cx="60960" cy="3688080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7" name="TextBox 16"/>
          <p:cNvSpPr txBox="1"/>
          <p:nvPr/>
        </p:nvSpPr>
        <p:spPr>
          <a:xfrm>
            <a:off x="4596384" y="1962913"/>
            <a:ext cx="182880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A78BFA"/>
                </a:solidFill>
                <a:latin typeface="Montserrat"/>
              </a:rPr>
              <a:t>02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596384" y="2572512"/>
            <a:ext cx="3200400" cy="318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67" b="1">
                <a:solidFill>
                  <a:srgbClr val="FFFFFF"/>
                </a:solidFill>
                <a:latin typeface="Montserrat"/>
              </a:rPr>
              <a:t>Post-bariatrico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596384" y="3035808"/>
            <a:ext cx="3200400" cy="13849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Molti pazienti riferiscono una riduzione del “rumore”, ma con andamento non lineare: rientri, plateau, ripresa dei pensieri intrusivi.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156448" y="1859280"/>
            <a:ext cx="3553968" cy="36880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2" name="Rounded Rectangle 21"/>
          <p:cNvSpPr/>
          <p:nvPr/>
        </p:nvSpPr>
        <p:spPr>
          <a:xfrm>
            <a:off x="8156448" y="1859280"/>
            <a:ext cx="60960" cy="368808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3" name="TextBox 22"/>
          <p:cNvSpPr txBox="1"/>
          <p:nvPr/>
        </p:nvSpPr>
        <p:spPr>
          <a:xfrm>
            <a:off x="8369808" y="1962913"/>
            <a:ext cx="182880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F7931D"/>
                </a:solidFill>
                <a:latin typeface="Montserrat"/>
              </a:rPr>
              <a:t>03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69808" y="2572512"/>
            <a:ext cx="3200400" cy="3181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67" b="1">
                <a:solidFill>
                  <a:srgbClr val="FFFFFF"/>
                </a:solidFill>
                <a:latin typeface="Montserrat"/>
              </a:rPr>
              <a:t>Terapia incretinica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9808" y="3035808"/>
            <a:ext cx="3200400" cy="13849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Con GLP-1 / GLP-1-GIP il food noise spesso cala rapidamente; sospensione, riduzione della dose o intolleranza possono farlo tornare.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5632704"/>
            <a:ext cx="11216640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b="1">
                <a:solidFill>
                  <a:srgbClr val="60A5FA"/>
                </a:solidFill>
                <a:latin typeface="Lato"/>
              </a:rPr>
              <a:t>Traiettoria non lineare:  </a:t>
            </a:r>
            <a:r>
              <a:rPr sz="1733">
                <a:solidFill>
                  <a:srgbClr val="DBEAFE"/>
                </a:solidFill>
                <a:latin typeface="Lato"/>
              </a:rPr>
              <a:t>↓ calo nella fase acuta   ·   → plateau   ·   ↑ ripresa dei pensieri intrusivi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09600" y="6278880"/>
            <a:ext cx="11338560" cy="4717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33" dirty="0">
                <a:solidFill>
                  <a:srgbClr val="94A3A8"/>
                </a:solidFill>
                <a:latin typeface="Lato"/>
              </a:rPr>
              <a:t>Fonti: Alhazmi &amp; le Roux 2026 · Hayashi et al. 2023 · Schultes et al. 2010 · van Bloemendaal et al. 2014 · van Bloemendaal et al. 2015 · Eren-</a:t>
            </a:r>
            <a:r>
              <a:rPr sz="1533" dirty="0" err="1">
                <a:solidFill>
                  <a:srgbClr val="94A3A8"/>
                </a:solidFill>
                <a:latin typeface="Lato"/>
              </a:rPr>
              <a:t>Yazicioglu</a:t>
            </a:r>
            <a:r>
              <a:rPr sz="1533" dirty="0">
                <a:solidFill>
                  <a:srgbClr val="94A3A8"/>
                </a:solidFill>
                <a:latin typeface="Lato"/>
              </a:rPr>
              <a:t> et al. 2021 · O’Connor 2026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609600" y="670560"/>
            <a:ext cx="1133856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>
                <a:solidFill>
                  <a:srgbClr val="FFFFFF"/>
                </a:solidFill>
                <a:latin typeface="Montserrat"/>
              </a:rPr>
              <a:t>Terapia incretinica, fame edonica e identità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188124"/>
            <a:ext cx="11338560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00" dirty="0" err="1">
                <a:solidFill>
                  <a:srgbClr val="DBEAFE"/>
                </a:solidFill>
                <a:latin typeface="Lato"/>
              </a:rPr>
              <a:t>perché</a:t>
            </a:r>
            <a:r>
              <a:rPr sz="1900" dirty="0">
                <a:solidFill>
                  <a:srgbClr val="DBEAFE"/>
                </a:solidFill>
                <a:latin typeface="Lato"/>
              </a:rPr>
              <a:t> il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costrutto</a:t>
            </a:r>
            <a:r>
              <a:rPr sz="1900" dirty="0">
                <a:solidFill>
                  <a:srgbClr val="DBEAFE"/>
                </a:solidFill>
                <a:latin typeface="Lato"/>
              </a:rPr>
              <a:t>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va</a:t>
            </a:r>
            <a:r>
              <a:rPr sz="1900" dirty="0">
                <a:solidFill>
                  <a:srgbClr val="DBEAFE"/>
                </a:solidFill>
                <a:latin typeface="Lato"/>
              </a:rPr>
              <a:t>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letto</a:t>
            </a:r>
            <a:r>
              <a:rPr sz="1900" dirty="0">
                <a:solidFill>
                  <a:srgbClr val="DBEAFE"/>
                </a:solidFill>
                <a:latin typeface="Lato"/>
              </a:rPr>
              <a:t> per domini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nel</a:t>
            </a:r>
            <a:r>
              <a:rPr sz="1900" dirty="0">
                <a:solidFill>
                  <a:srgbClr val="DBEAFE"/>
                </a:solidFill>
                <a:latin typeface="Lato"/>
              </a:rPr>
              <a:t>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paziente</a:t>
            </a:r>
            <a:r>
              <a:rPr sz="1900" dirty="0">
                <a:solidFill>
                  <a:srgbClr val="DBEAFE"/>
                </a:solidFill>
                <a:latin typeface="Lato"/>
              </a:rPr>
              <a:t>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farmacologico</a:t>
            </a:r>
            <a:r>
              <a:rPr sz="1900" dirty="0">
                <a:solidFill>
                  <a:srgbClr val="DBEAFE"/>
                </a:solidFill>
                <a:latin typeface="Lato"/>
              </a:rPr>
              <a:t> e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bariatrico</a:t>
            </a:r>
            <a:endParaRPr sz="1900" dirty="0">
              <a:solidFill>
                <a:srgbClr val="DBEAFE"/>
              </a:solidFill>
              <a:latin typeface="Lat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1828800"/>
            <a:ext cx="3474720" cy="1999488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Rounded Rectangle 9"/>
          <p:cNvSpPr/>
          <p:nvPr/>
        </p:nvSpPr>
        <p:spPr>
          <a:xfrm>
            <a:off x="609600" y="1828800"/>
            <a:ext cx="60960" cy="1999488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1" name="TextBox 10"/>
          <p:cNvSpPr txBox="1"/>
          <p:nvPr/>
        </p:nvSpPr>
        <p:spPr>
          <a:xfrm>
            <a:off x="804672" y="1962912"/>
            <a:ext cx="3078480" cy="15387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67" b="1" dirty="0">
                <a:solidFill>
                  <a:srgbClr val="00CEE6"/>
                </a:solidFill>
                <a:latin typeface="Montserrat"/>
              </a:rPr>
              <a:t>van Bloemendaal et al., Diabetes 2014</a:t>
            </a:r>
          </a:p>
          <a:p>
            <a:pPr>
              <a:spcAft>
                <a:spcPts val="400"/>
              </a:spcAft>
            </a:pPr>
            <a:r>
              <a:rPr sz="1533" dirty="0" err="1">
                <a:solidFill>
                  <a:srgbClr val="DBEAFE"/>
                </a:solidFill>
                <a:latin typeface="Lato"/>
              </a:rPr>
              <a:t>L’attivazione</a:t>
            </a:r>
            <a:r>
              <a:rPr sz="1533" dirty="0">
                <a:solidFill>
                  <a:srgbClr val="DBEAFE"/>
                </a:solidFill>
                <a:latin typeface="Lato"/>
              </a:rPr>
              <a:t> del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recettore</a:t>
            </a:r>
            <a:r>
              <a:rPr sz="1533" dirty="0">
                <a:solidFill>
                  <a:srgbClr val="DBEAFE"/>
                </a:solidFill>
                <a:latin typeface="Lato"/>
              </a:rPr>
              <a:t> GLP-1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modula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aree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cerebrali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 legate ad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appetito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 e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ricompensa</a:t>
            </a:r>
            <a:r>
              <a:rPr sz="1533" dirty="0">
                <a:solidFill>
                  <a:srgbClr val="DBEAFE"/>
                </a:solidFill>
                <a:latin typeface="Lato"/>
              </a:rPr>
              <a:t>,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incluse</a:t>
            </a:r>
            <a:r>
              <a:rPr sz="1533" dirty="0">
                <a:solidFill>
                  <a:srgbClr val="DBEAFE"/>
                </a:solidFill>
                <a:latin typeface="Lato"/>
              </a:rPr>
              <a:t> le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regioni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coinvolte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nel</a:t>
            </a:r>
            <a:r>
              <a:rPr sz="1533" dirty="0">
                <a:solidFill>
                  <a:srgbClr val="DBEAFE"/>
                </a:solidFill>
                <a:latin typeface="Lato"/>
              </a:rPr>
              <a:t> craving.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50080" y="1828800"/>
            <a:ext cx="3474720" cy="1999488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3" name="Rounded Rectangle 12"/>
          <p:cNvSpPr/>
          <p:nvPr/>
        </p:nvSpPr>
        <p:spPr>
          <a:xfrm>
            <a:off x="4450080" y="1828800"/>
            <a:ext cx="60960" cy="1999488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4" name="TextBox 13"/>
          <p:cNvSpPr txBox="1"/>
          <p:nvPr/>
        </p:nvSpPr>
        <p:spPr>
          <a:xfrm>
            <a:off x="4645152" y="1962913"/>
            <a:ext cx="3078480" cy="172887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67" b="1" dirty="0">
                <a:solidFill>
                  <a:srgbClr val="A78BFA"/>
                </a:solidFill>
                <a:latin typeface="Montserrat"/>
              </a:rPr>
              <a:t>van Bloemendaal et al., Diabetes </a:t>
            </a:r>
            <a:r>
              <a:rPr sz="1767" b="1" dirty="0" err="1">
                <a:solidFill>
                  <a:srgbClr val="A78BFA"/>
                </a:solidFill>
                <a:latin typeface="Montserrat"/>
              </a:rPr>
              <a:t>Obes</a:t>
            </a:r>
            <a:r>
              <a:rPr sz="1767" b="1" dirty="0">
                <a:solidFill>
                  <a:srgbClr val="A78BFA"/>
                </a:solidFill>
                <a:latin typeface="Montserrat"/>
              </a:rPr>
              <a:t> </a:t>
            </a:r>
            <a:r>
              <a:rPr sz="1767" b="1" dirty="0" err="1">
                <a:solidFill>
                  <a:srgbClr val="A78BFA"/>
                </a:solidFill>
                <a:latin typeface="Montserrat"/>
              </a:rPr>
              <a:t>Metab</a:t>
            </a:r>
            <a:r>
              <a:rPr sz="1767" b="1" dirty="0">
                <a:solidFill>
                  <a:srgbClr val="A78BFA"/>
                </a:solidFill>
                <a:latin typeface="Montserrat"/>
              </a:rPr>
              <a:t> 2015</a:t>
            </a:r>
          </a:p>
          <a:p>
            <a:pPr>
              <a:spcAft>
                <a:spcPts val="400"/>
              </a:spcAft>
            </a:pPr>
            <a:r>
              <a:rPr sz="1400" dirty="0" err="1">
                <a:solidFill>
                  <a:srgbClr val="DBEAFE"/>
                </a:solidFill>
                <a:latin typeface="Lato"/>
              </a:rPr>
              <a:t>L’attivazione</a:t>
            </a:r>
            <a:r>
              <a:rPr sz="1400" dirty="0">
                <a:solidFill>
                  <a:srgbClr val="DBEAFE"/>
                </a:solidFill>
                <a:latin typeface="Lato"/>
              </a:rPr>
              <a:t> del </a:t>
            </a:r>
            <a:r>
              <a:rPr sz="1400" b="1" u="sng" dirty="0" err="1">
                <a:solidFill>
                  <a:srgbClr val="DBEAFE"/>
                </a:solidFill>
                <a:latin typeface="Lato"/>
              </a:rPr>
              <a:t>sistema</a:t>
            </a:r>
            <a:r>
              <a:rPr sz="1400" b="1" u="sng" dirty="0">
                <a:solidFill>
                  <a:srgbClr val="DBEAFE"/>
                </a:solidFill>
                <a:latin typeface="Lato"/>
              </a:rPr>
              <a:t> di </a:t>
            </a:r>
            <a:r>
              <a:rPr sz="1400" b="1" u="sng" dirty="0" err="1">
                <a:solidFill>
                  <a:srgbClr val="DBEAFE"/>
                </a:solidFill>
                <a:latin typeface="Lato"/>
              </a:rPr>
              <a:t>ricompensa</a:t>
            </a:r>
            <a:r>
              <a:rPr sz="1400" b="1" u="sng" dirty="0">
                <a:solidFill>
                  <a:srgbClr val="DBEAFE"/>
                </a:solidFill>
                <a:latin typeface="Lato"/>
              </a:rPr>
              <a:t> in </a:t>
            </a:r>
            <a:r>
              <a:rPr sz="1400" b="1" u="sng" dirty="0" err="1">
                <a:solidFill>
                  <a:srgbClr val="DBEAFE"/>
                </a:solidFill>
                <a:latin typeface="Lato"/>
              </a:rPr>
              <a:t>risposta</a:t>
            </a:r>
            <a:r>
              <a:rPr sz="1400" b="1" u="sng" dirty="0">
                <a:solidFill>
                  <a:srgbClr val="DBEAFE"/>
                </a:solidFill>
                <a:latin typeface="Lato"/>
              </a:rPr>
              <a:t> ad </a:t>
            </a:r>
            <a:r>
              <a:rPr sz="1400" b="1" u="sng" dirty="0" err="1">
                <a:solidFill>
                  <a:srgbClr val="DBEAFE"/>
                </a:solidFill>
                <a:latin typeface="Lato"/>
              </a:rPr>
              <a:t>anticipazione</a:t>
            </a:r>
            <a:r>
              <a:rPr sz="1400" b="1" u="sng" dirty="0">
                <a:solidFill>
                  <a:srgbClr val="DBEAFE"/>
                </a:solidFill>
                <a:latin typeface="Lato"/>
              </a:rPr>
              <a:t> e </a:t>
            </a:r>
            <a:r>
              <a:rPr sz="1400" b="1" u="sng" dirty="0" err="1">
                <a:solidFill>
                  <a:srgbClr val="DBEAFE"/>
                </a:solidFill>
                <a:latin typeface="Lato"/>
              </a:rPr>
              <a:t>consumo</a:t>
            </a:r>
            <a:r>
              <a:rPr sz="1400" b="1" u="sng" dirty="0">
                <a:solidFill>
                  <a:srgbClr val="DBEAFE"/>
                </a:solidFill>
                <a:latin typeface="Lato"/>
              </a:rPr>
              <a:t> </a:t>
            </a:r>
            <a:r>
              <a:rPr sz="1400" dirty="0">
                <a:solidFill>
                  <a:srgbClr val="DBEAFE"/>
                </a:solidFill>
                <a:latin typeface="Lato"/>
              </a:rPr>
              <a:t>di </a:t>
            </a:r>
            <a:r>
              <a:rPr sz="1400" dirty="0" err="1">
                <a:solidFill>
                  <a:srgbClr val="DBEAFE"/>
                </a:solidFill>
                <a:latin typeface="Lato"/>
              </a:rPr>
              <a:t>cibo</a:t>
            </a:r>
            <a:r>
              <a:rPr sz="1400" dirty="0">
                <a:solidFill>
                  <a:srgbClr val="DBEAFE"/>
                </a:solidFill>
                <a:latin typeface="Lato"/>
              </a:rPr>
              <a:t> </a:t>
            </a:r>
            <a:r>
              <a:rPr sz="1400" dirty="0" err="1">
                <a:solidFill>
                  <a:srgbClr val="DBEAFE"/>
                </a:solidFill>
                <a:latin typeface="Lato"/>
              </a:rPr>
              <a:t>appetibile</a:t>
            </a:r>
            <a:r>
              <a:rPr sz="1400" dirty="0">
                <a:solidFill>
                  <a:srgbClr val="DBEAFE"/>
                </a:solidFill>
                <a:latin typeface="Lato"/>
              </a:rPr>
              <a:t> </a:t>
            </a:r>
            <a:r>
              <a:rPr sz="1400" dirty="0" err="1">
                <a:solidFill>
                  <a:srgbClr val="DBEAFE"/>
                </a:solidFill>
                <a:latin typeface="Lato"/>
              </a:rPr>
              <a:t>è</a:t>
            </a:r>
            <a:r>
              <a:rPr sz="1400" dirty="0">
                <a:solidFill>
                  <a:srgbClr val="DBEAFE"/>
                </a:solidFill>
                <a:latin typeface="Lato"/>
              </a:rPr>
              <a:t> </a:t>
            </a:r>
            <a:r>
              <a:rPr sz="1400" dirty="0" err="1">
                <a:solidFill>
                  <a:srgbClr val="DBEAFE"/>
                </a:solidFill>
                <a:latin typeface="Lato"/>
              </a:rPr>
              <a:t>modificata</a:t>
            </a:r>
            <a:r>
              <a:rPr sz="1400" dirty="0">
                <a:solidFill>
                  <a:srgbClr val="DBEAFE"/>
                </a:solidFill>
                <a:latin typeface="Lato"/>
              </a:rPr>
              <a:t> </a:t>
            </a:r>
            <a:r>
              <a:rPr sz="1400" dirty="0" err="1">
                <a:solidFill>
                  <a:srgbClr val="DBEAFE"/>
                </a:solidFill>
                <a:latin typeface="Lato"/>
              </a:rPr>
              <a:t>dall’attivazione</a:t>
            </a:r>
            <a:r>
              <a:rPr sz="1400" dirty="0">
                <a:solidFill>
                  <a:srgbClr val="DBEAFE"/>
                </a:solidFill>
                <a:latin typeface="Lato"/>
              </a:rPr>
              <a:t> del </a:t>
            </a:r>
            <a:r>
              <a:rPr sz="1400" dirty="0" err="1">
                <a:solidFill>
                  <a:srgbClr val="DBEAFE"/>
                </a:solidFill>
                <a:latin typeface="Lato"/>
              </a:rPr>
              <a:t>recettore</a:t>
            </a:r>
            <a:r>
              <a:rPr sz="1400" dirty="0">
                <a:solidFill>
                  <a:srgbClr val="DBEAFE"/>
                </a:solidFill>
                <a:latin typeface="Lato"/>
              </a:rPr>
              <a:t> GLP-1.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90560" y="1828800"/>
            <a:ext cx="3474720" cy="1999488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6" name="Rounded Rectangle 15"/>
          <p:cNvSpPr/>
          <p:nvPr/>
        </p:nvSpPr>
        <p:spPr>
          <a:xfrm>
            <a:off x="8290560" y="1828800"/>
            <a:ext cx="60960" cy="1999488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7" name="TextBox 16"/>
          <p:cNvSpPr txBox="1"/>
          <p:nvPr/>
        </p:nvSpPr>
        <p:spPr>
          <a:xfrm>
            <a:off x="8485632" y="1962913"/>
            <a:ext cx="3078480" cy="18106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67" b="1" dirty="0">
                <a:solidFill>
                  <a:srgbClr val="F7931D"/>
                </a:solidFill>
                <a:latin typeface="Montserrat"/>
              </a:rPr>
              <a:t>Eren-</a:t>
            </a:r>
            <a:r>
              <a:rPr sz="1767" b="1" dirty="0" err="1">
                <a:solidFill>
                  <a:srgbClr val="F7931D"/>
                </a:solidFill>
                <a:latin typeface="Montserrat"/>
              </a:rPr>
              <a:t>Yazicioglu</a:t>
            </a:r>
            <a:r>
              <a:rPr sz="1767" b="1" dirty="0">
                <a:solidFill>
                  <a:srgbClr val="F7931D"/>
                </a:solidFill>
                <a:latin typeface="Montserrat"/>
              </a:rPr>
              <a:t> et al., Front </a:t>
            </a:r>
            <a:r>
              <a:rPr sz="1767" b="1" dirty="0" err="1">
                <a:solidFill>
                  <a:srgbClr val="F7931D"/>
                </a:solidFill>
                <a:latin typeface="Montserrat"/>
              </a:rPr>
              <a:t>Behav</a:t>
            </a:r>
            <a:r>
              <a:rPr sz="1767" b="1" dirty="0">
                <a:solidFill>
                  <a:srgbClr val="F7931D"/>
                </a:solidFill>
                <a:latin typeface="Montserrat"/>
              </a:rPr>
              <a:t> </a:t>
            </a:r>
            <a:r>
              <a:rPr sz="1767" b="1" dirty="0" err="1">
                <a:solidFill>
                  <a:srgbClr val="F7931D"/>
                </a:solidFill>
                <a:latin typeface="Montserrat"/>
              </a:rPr>
              <a:t>Neurosci</a:t>
            </a:r>
            <a:r>
              <a:rPr sz="1767" b="1" dirty="0">
                <a:solidFill>
                  <a:srgbClr val="F7931D"/>
                </a:solidFill>
                <a:latin typeface="Montserrat"/>
              </a:rPr>
              <a:t> 2021</a:t>
            </a:r>
          </a:p>
          <a:p>
            <a:pPr>
              <a:spcAft>
                <a:spcPts val="400"/>
              </a:spcAft>
            </a:pPr>
            <a:r>
              <a:rPr sz="1533" dirty="0" err="1">
                <a:solidFill>
                  <a:srgbClr val="DBEAFE"/>
                </a:solidFill>
                <a:latin typeface="Lato"/>
              </a:rPr>
              <a:t>Sintesi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sistematica</a:t>
            </a:r>
            <a:r>
              <a:rPr sz="1533" dirty="0">
                <a:solidFill>
                  <a:srgbClr val="DBEAFE"/>
                </a:solidFill>
                <a:latin typeface="Lato"/>
              </a:rPr>
              <a:t>: 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il GLP-1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riduce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 il craving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alimentare</a:t>
            </a:r>
            <a:r>
              <a:rPr sz="1533" dirty="0">
                <a:solidFill>
                  <a:srgbClr val="DBEAFE"/>
                </a:solidFill>
                <a:latin typeface="Lato"/>
              </a:rPr>
              <a:t> in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parte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riducendo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l’attività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nelle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aree</a:t>
            </a:r>
            <a:r>
              <a:rPr sz="1533" dirty="0">
                <a:solidFill>
                  <a:srgbClr val="DBEAFE"/>
                </a:solidFill>
                <a:latin typeface="Lato"/>
              </a:rPr>
              <a:t> di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ricompensa</a:t>
            </a:r>
            <a:r>
              <a:rPr sz="1533" dirty="0">
                <a:solidFill>
                  <a:srgbClr val="DBEAFE"/>
                </a:solidFill>
                <a:latin typeface="Lato"/>
              </a:rPr>
              <a:t>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0" y="3962400"/>
            <a:ext cx="3474720" cy="1999488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60A5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9" name="Rounded Rectangle 18"/>
          <p:cNvSpPr/>
          <p:nvPr/>
        </p:nvSpPr>
        <p:spPr>
          <a:xfrm>
            <a:off x="609600" y="3962400"/>
            <a:ext cx="60960" cy="1999488"/>
          </a:xfrm>
          <a:prstGeom prst="roundRect">
            <a:avLst/>
          </a:prstGeom>
          <a:solidFill>
            <a:srgbClr val="60A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0" name="TextBox 19"/>
          <p:cNvSpPr txBox="1"/>
          <p:nvPr/>
        </p:nvSpPr>
        <p:spPr>
          <a:xfrm>
            <a:off x="804672" y="4096512"/>
            <a:ext cx="3078480" cy="130285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67" b="1" dirty="0">
                <a:solidFill>
                  <a:srgbClr val="60A5FA"/>
                </a:solidFill>
                <a:latin typeface="Montserrat"/>
              </a:rPr>
              <a:t>Schultes et al., Am J Clin </a:t>
            </a:r>
            <a:r>
              <a:rPr sz="1767" b="1" dirty="0" err="1">
                <a:solidFill>
                  <a:srgbClr val="60A5FA"/>
                </a:solidFill>
                <a:latin typeface="Montserrat"/>
              </a:rPr>
              <a:t>Nutr</a:t>
            </a:r>
            <a:r>
              <a:rPr sz="1767" b="1" dirty="0">
                <a:solidFill>
                  <a:srgbClr val="60A5FA"/>
                </a:solidFill>
                <a:latin typeface="Montserrat"/>
              </a:rPr>
              <a:t> 2010</a:t>
            </a:r>
          </a:p>
          <a:p>
            <a:pPr>
              <a:spcAft>
                <a:spcPts val="400"/>
              </a:spcAft>
            </a:pPr>
            <a:r>
              <a:rPr sz="1533" b="1" u="sng" dirty="0">
                <a:solidFill>
                  <a:srgbClr val="DBEAFE"/>
                </a:solidFill>
                <a:latin typeface="Lato"/>
              </a:rPr>
              <a:t>La fame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edonica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è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aumentata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nei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pazienti</a:t>
            </a:r>
            <a:r>
              <a:rPr sz="1533" dirty="0">
                <a:solidFill>
                  <a:srgbClr val="DBEAFE"/>
                </a:solidFill>
                <a:latin typeface="Lato"/>
              </a:rPr>
              <a:t> con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obesità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severa</a:t>
            </a:r>
            <a:r>
              <a:rPr sz="1533" dirty="0">
                <a:solidFill>
                  <a:srgbClr val="DBEAFE"/>
                </a:solidFill>
                <a:latin typeface="Lato"/>
              </a:rPr>
              <a:t> e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si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riduce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 dopo bypass </a:t>
            </a:r>
            <a:r>
              <a:rPr sz="1533" b="1" u="sng" dirty="0" err="1">
                <a:solidFill>
                  <a:srgbClr val="DBEAFE"/>
                </a:solidFill>
                <a:latin typeface="Lato"/>
              </a:rPr>
              <a:t>gastrico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450080" y="3962400"/>
            <a:ext cx="3474720" cy="1999488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871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2" name="Rounded Rectangle 21"/>
          <p:cNvSpPr/>
          <p:nvPr/>
        </p:nvSpPr>
        <p:spPr>
          <a:xfrm>
            <a:off x="4450080" y="3962400"/>
            <a:ext cx="60960" cy="1999488"/>
          </a:xfrm>
          <a:prstGeom prst="roundRect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3" name="TextBox 22"/>
          <p:cNvSpPr txBox="1"/>
          <p:nvPr/>
        </p:nvSpPr>
        <p:spPr>
          <a:xfrm>
            <a:off x="4645152" y="4096513"/>
            <a:ext cx="3078480" cy="14261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67" b="1" dirty="0">
                <a:solidFill>
                  <a:srgbClr val="F87171"/>
                </a:solidFill>
                <a:latin typeface="Montserrat"/>
              </a:rPr>
              <a:t>Mack et al., Rev </a:t>
            </a:r>
            <a:r>
              <a:rPr sz="1767" b="1" dirty="0" err="1">
                <a:solidFill>
                  <a:srgbClr val="F87171"/>
                </a:solidFill>
                <a:latin typeface="Montserrat"/>
              </a:rPr>
              <a:t>Endocr</a:t>
            </a:r>
            <a:r>
              <a:rPr sz="1767" b="1" dirty="0">
                <a:solidFill>
                  <a:srgbClr val="F87171"/>
                </a:solidFill>
                <a:latin typeface="Montserrat"/>
              </a:rPr>
              <a:t> </a:t>
            </a:r>
            <a:r>
              <a:rPr sz="1767" b="1" dirty="0" err="1">
                <a:solidFill>
                  <a:srgbClr val="F87171"/>
                </a:solidFill>
                <a:latin typeface="Montserrat"/>
              </a:rPr>
              <a:t>Metab</a:t>
            </a:r>
            <a:r>
              <a:rPr sz="1767" b="1" dirty="0">
                <a:solidFill>
                  <a:srgbClr val="F87171"/>
                </a:solidFill>
                <a:latin typeface="Montserrat"/>
              </a:rPr>
              <a:t> </a:t>
            </a:r>
            <a:r>
              <a:rPr sz="1767" b="1" dirty="0" err="1">
                <a:solidFill>
                  <a:srgbClr val="F87171"/>
                </a:solidFill>
                <a:latin typeface="Montserrat"/>
              </a:rPr>
              <a:t>Disord</a:t>
            </a:r>
            <a:r>
              <a:rPr sz="1767" b="1" dirty="0">
                <a:solidFill>
                  <a:srgbClr val="F87171"/>
                </a:solidFill>
                <a:latin typeface="Montserrat"/>
              </a:rPr>
              <a:t> 2026</a:t>
            </a:r>
          </a:p>
          <a:p>
            <a:pPr>
              <a:spcAft>
                <a:spcPts val="400"/>
              </a:spcAft>
            </a:pPr>
            <a:r>
              <a:rPr u="sng" dirty="0" err="1">
                <a:solidFill>
                  <a:srgbClr val="DBEAFE"/>
                </a:solidFill>
                <a:latin typeface="Lato"/>
              </a:rPr>
              <a:t>Integrare</a:t>
            </a:r>
            <a:r>
              <a:rPr dirty="0">
                <a:solidFill>
                  <a:srgbClr val="DBEAFE"/>
                </a:solidFill>
                <a:latin typeface="Lato"/>
              </a:rPr>
              <a:t> le </a:t>
            </a:r>
            <a:r>
              <a:rPr dirty="0" err="1">
                <a:solidFill>
                  <a:srgbClr val="DBEAFE"/>
                </a:solidFill>
                <a:latin typeface="Lato"/>
              </a:rPr>
              <a:t>terapie</a:t>
            </a:r>
            <a:r>
              <a:rPr dirty="0">
                <a:solidFill>
                  <a:srgbClr val="DBEAFE"/>
                </a:solidFill>
                <a:latin typeface="Lato"/>
              </a:rPr>
              <a:t> GLP-1 </a:t>
            </a:r>
            <a:r>
              <a:rPr dirty="0" err="1">
                <a:solidFill>
                  <a:srgbClr val="DBEAFE"/>
                </a:solidFill>
                <a:latin typeface="Lato"/>
              </a:rPr>
              <a:t>nel</a:t>
            </a:r>
            <a:r>
              <a:rPr dirty="0">
                <a:solidFill>
                  <a:srgbClr val="DBEAFE"/>
                </a:solidFill>
                <a:latin typeface="Lato"/>
              </a:rPr>
              <a:t> </a:t>
            </a:r>
            <a:r>
              <a:rPr b="1" u="sng" dirty="0" err="1">
                <a:solidFill>
                  <a:srgbClr val="DBEAFE"/>
                </a:solidFill>
                <a:latin typeface="Lato"/>
              </a:rPr>
              <a:t>lavoro</a:t>
            </a:r>
            <a:r>
              <a:rPr b="1" u="sng" dirty="0">
                <a:solidFill>
                  <a:srgbClr val="DBEAFE"/>
                </a:solidFill>
                <a:latin typeface="Lato"/>
              </a:rPr>
              <a:t> </a:t>
            </a:r>
            <a:r>
              <a:rPr b="1" u="sng" dirty="0" err="1">
                <a:solidFill>
                  <a:srgbClr val="DBEAFE"/>
                </a:solidFill>
                <a:latin typeface="Lato"/>
              </a:rPr>
              <a:t>psicologico</a:t>
            </a:r>
            <a:r>
              <a:rPr b="1" u="sng" dirty="0">
                <a:solidFill>
                  <a:srgbClr val="DBEAFE"/>
                </a:solidFill>
                <a:latin typeface="Lato"/>
              </a:rPr>
              <a:t> e </a:t>
            </a:r>
            <a:r>
              <a:rPr b="1" u="sng" dirty="0" err="1">
                <a:solidFill>
                  <a:srgbClr val="DBEAFE"/>
                </a:solidFill>
                <a:latin typeface="Lato"/>
              </a:rPr>
              <a:t>comportamentale</a:t>
            </a:r>
            <a:r>
              <a:rPr lang="it-IT" b="1" u="sng" dirty="0">
                <a:solidFill>
                  <a:srgbClr val="DBEAFE"/>
                </a:solidFill>
                <a:latin typeface="Lato"/>
              </a:rPr>
              <a:t>.</a:t>
            </a:r>
            <a:endParaRPr b="1" u="sng" dirty="0">
              <a:solidFill>
                <a:srgbClr val="DBEAFE"/>
              </a:solidFill>
              <a:latin typeface="Lato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8290560" y="3962400"/>
            <a:ext cx="3474720" cy="1999488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93C5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5" name="Rounded Rectangle 24"/>
          <p:cNvSpPr/>
          <p:nvPr/>
        </p:nvSpPr>
        <p:spPr>
          <a:xfrm>
            <a:off x="8290560" y="3962400"/>
            <a:ext cx="60960" cy="1999488"/>
          </a:xfrm>
          <a:prstGeom prst="round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6" name="TextBox 25"/>
          <p:cNvSpPr txBox="1"/>
          <p:nvPr/>
        </p:nvSpPr>
        <p:spPr>
          <a:xfrm>
            <a:off x="8485632" y="4096512"/>
            <a:ext cx="3078480" cy="153875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67" b="1" dirty="0">
                <a:solidFill>
                  <a:srgbClr val="93C5FD"/>
                </a:solidFill>
                <a:latin typeface="Montserrat"/>
              </a:rPr>
              <a:t>O’Connor, Front </a:t>
            </a:r>
            <a:r>
              <a:rPr sz="1767" b="1" dirty="0" err="1">
                <a:solidFill>
                  <a:srgbClr val="93C5FD"/>
                </a:solidFill>
                <a:latin typeface="Montserrat"/>
              </a:rPr>
              <a:t>Behav</a:t>
            </a:r>
            <a:r>
              <a:rPr sz="1767" b="1" dirty="0">
                <a:solidFill>
                  <a:srgbClr val="93C5FD"/>
                </a:solidFill>
                <a:latin typeface="Montserrat"/>
              </a:rPr>
              <a:t> </a:t>
            </a:r>
            <a:r>
              <a:rPr sz="1767" b="1" dirty="0" err="1">
                <a:solidFill>
                  <a:srgbClr val="93C5FD"/>
                </a:solidFill>
                <a:latin typeface="Montserrat"/>
              </a:rPr>
              <a:t>Neurosci</a:t>
            </a:r>
            <a:r>
              <a:rPr sz="1767" b="1" dirty="0">
                <a:solidFill>
                  <a:srgbClr val="93C5FD"/>
                </a:solidFill>
                <a:latin typeface="Montserrat"/>
              </a:rPr>
              <a:t> 2026</a:t>
            </a:r>
          </a:p>
          <a:p>
            <a:pPr>
              <a:spcAft>
                <a:spcPts val="400"/>
              </a:spcAft>
            </a:pPr>
            <a:r>
              <a:rPr sz="1533" b="1" u="sng" dirty="0" err="1">
                <a:solidFill>
                  <a:srgbClr val="DBEAFE"/>
                </a:solidFill>
                <a:latin typeface="Lato"/>
              </a:rPr>
              <a:t>Rilettura</a:t>
            </a:r>
            <a:r>
              <a:rPr sz="1533" b="1" u="sng" dirty="0">
                <a:solidFill>
                  <a:srgbClr val="DBEAFE"/>
                </a:solidFill>
                <a:latin typeface="Lato"/>
              </a:rPr>
              <a:t> della food addiction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nell’era</a:t>
            </a:r>
            <a:r>
              <a:rPr sz="1533" dirty="0">
                <a:solidFill>
                  <a:srgbClr val="DBEAFE"/>
                </a:solidFill>
                <a:latin typeface="Lato"/>
              </a:rPr>
              <a:t> delle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terapie</a:t>
            </a:r>
            <a:r>
              <a:rPr sz="1533" dirty="0">
                <a:solidFill>
                  <a:srgbClr val="DBEAFE"/>
                </a:solidFill>
                <a:latin typeface="Lato"/>
              </a:rPr>
              <a:t> GLP-1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attraverso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i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circuiti</a:t>
            </a:r>
            <a:r>
              <a:rPr sz="1533" dirty="0">
                <a:solidFill>
                  <a:srgbClr val="DBEAFE"/>
                </a:solidFill>
                <a:latin typeface="Lato"/>
              </a:rPr>
              <a:t>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neurali</a:t>
            </a:r>
            <a:r>
              <a:rPr sz="1533" dirty="0">
                <a:solidFill>
                  <a:srgbClr val="DBEAFE"/>
                </a:solidFill>
                <a:latin typeface="Lato"/>
              </a:rPr>
              <a:t> di </a:t>
            </a:r>
            <a:r>
              <a:rPr sz="1533" dirty="0" err="1">
                <a:solidFill>
                  <a:srgbClr val="DBEAFE"/>
                </a:solidFill>
                <a:latin typeface="Lato"/>
              </a:rPr>
              <a:t>ricompensa</a:t>
            </a:r>
            <a:r>
              <a:rPr sz="1533" dirty="0">
                <a:solidFill>
                  <a:srgbClr val="DBEAFE"/>
                </a:solidFill>
                <a:latin typeface="Lato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226916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609600" y="670560"/>
            <a:ext cx="11338560" cy="410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667" b="1" dirty="0">
                <a:solidFill>
                  <a:srgbClr val="FFFFFF"/>
                </a:solidFill>
                <a:latin typeface="Montserrat"/>
              </a:rPr>
              <a:t>Tre </a:t>
            </a:r>
            <a:r>
              <a:rPr sz="2667" b="1" dirty="0" err="1">
                <a:solidFill>
                  <a:srgbClr val="FFFFFF"/>
                </a:solidFill>
                <a:latin typeface="Montserrat"/>
              </a:rPr>
              <a:t>strumenti</a:t>
            </a:r>
            <a:r>
              <a:rPr sz="2667" b="1" dirty="0">
                <a:solidFill>
                  <a:srgbClr val="FFFFFF"/>
                </a:solidFill>
                <a:latin typeface="Montserrat"/>
              </a:rPr>
              <a:t> in </a:t>
            </a:r>
            <a:r>
              <a:rPr sz="2667" b="1" dirty="0" err="1">
                <a:solidFill>
                  <a:srgbClr val="FFFFFF"/>
                </a:solidFill>
                <a:latin typeface="Montserrat"/>
              </a:rPr>
              <a:t>letteratura</a:t>
            </a:r>
            <a:r>
              <a:rPr sz="2667" b="1" dirty="0">
                <a:solidFill>
                  <a:srgbClr val="FFFFFF"/>
                </a:solidFill>
                <a:latin typeface="Montserrat"/>
              </a:rPr>
              <a:t>, con </a:t>
            </a:r>
            <a:r>
              <a:rPr sz="2667" b="1" dirty="0" err="1">
                <a:solidFill>
                  <a:srgbClr val="FFFFFF"/>
                </a:solidFill>
                <a:latin typeface="Montserrat"/>
              </a:rPr>
              <a:t>caratteristiche</a:t>
            </a:r>
            <a:r>
              <a:rPr sz="2667" b="1" dirty="0">
                <a:solidFill>
                  <a:srgbClr val="FFFFFF"/>
                </a:solidFill>
                <a:latin typeface="Montserrat"/>
              </a:rPr>
              <a:t> e </a:t>
            </a:r>
            <a:r>
              <a:rPr sz="2667" b="1" dirty="0" err="1">
                <a:solidFill>
                  <a:srgbClr val="FFFFFF"/>
                </a:solidFill>
                <a:latin typeface="Montserrat"/>
              </a:rPr>
              <a:t>limiti</a:t>
            </a:r>
            <a:r>
              <a:rPr sz="2667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667" b="1" dirty="0" err="1">
                <a:solidFill>
                  <a:srgbClr val="FFFFFF"/>
                </a:solidFill>
                <a:latin typeface="Montserrat"/>
              </a:rPr>
              <a:t>diversi</a:t>
            </a:r>
            <a:endParaRPr sz="2667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200912"/>
            <a:ext cx="11338560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00" dirty="0">
                <a:solidFill>
                  <a:srgbClr val="DBEAFE"/>
                </a:solidFill>
                <a:latin typeface="Lato"/>
              </a:rPr>
              <a:t>rispetto alla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popolazione</a:t>
            </a:r>
            <a:r>
              <a:rPr sz="1900" dirty="0">
                <a:solidFill>
                  <a:srgbClr val="DBEAFE"/>
                </a:solidFill>
                <a:latin typeface="Lato"/>
              </a:rPr>
              <a:t>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bariatrica</a:t>
            </a:r>
            <a:r>
              <a:rPr sz="1900" dirty="0">
                <a:solidFill>
                  <a:srgbClr val="DBEAFE"/>
                </a:solidFill>
                <a:latin typeface="Lato"/>
              </a:rPr>
              <a:t> e in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terapia</a:t>
            </a:r>
            <a:r>
              <a:rPr sz="1900" dirty="0">
                <a:solidFill>
                  <a:srgbClr val="DBEAFE"/>
                </a:solidFill>
                <a:latin typeface="Lato"/>
              </a:rPr>
              <a:t> </a:t>
            </a:r>
            <a:r>
              <a:rPr sz="1900" dirty="0" err="1">
                <a:solidFill>
                  <a:srgbClr val="DBEAFE"/>
                </a:solidFill>
                <a:latin typeface="Lato"/>
              </a:rPr>
              <a:t>incretinica</a:t>
            </a:r>
            <a:endParaRPr sz="1900" dirty="0">
              <a:solidFill>
                <a:srgbClr val="DBEAFE"/>
              </a:solidFill>
              <a:latin typeface="Lato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1920240"/>
            <a:ext cx="3553968" cy="38404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Rounded Rectangle 9"/>
          <p:cNvSpPr/>
          <p:nvPr/>
        </p:nvSpPr>
        <p:spPr>
          <a:xfrm>
            <a:off x="609600" y="1920240"/>
            <a:ext cx="60960" cy="384048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1" name="Rounded Rectangle 10"/>
          <p:cNvSpPr/>
          <p:nvPr/>
        </p:nvSpPr>
        <p:spPr>
          <a:xfrm>
            <a:off x="822960" y="2023872"/>
            <a:ext cx="1493520" cy="377952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FNQ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462784"/>
            <a:ext cx="3261360" cy="2873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867" b="1">
                <a:solidFill>
                  <a:srgbClr val="FFFFFF"/>
                </a:solidFill>
                <a:latin typeface="Montserrat"/>
              </a:rPr>
              <a:t>Food Noise Questionnaire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2960" y="2828544"/>
            <a:ext cx="326136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 dirty="0" err="1">
                <a:solidFill>
                  <a:srgbClr val="00CEE6"/>
                </a:solidFill>
                <a:latin typeface="Lato"/>
              </a:rPr>
              <a:t>Diktas</a:t>
            </a:r>
            <a:r>
              <a:rPr sz="1400" dirty="0">
                <a:solidFill>
                  <a:srgbClr val="00CEE6"/>
                </a:solidFill>
                <a:latin typeface="Lato"/>
              </a:rPr>
              <a:t> et al. 2025 · Obesity 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" y="3401569"/>
            <a:ext cx="336631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Item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98320" y="3401568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" y="3621025"/>
            <a:ext cx="847989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Dimensioni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98320" y="3621024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Unidimensionale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3840481"/>
            <a:ext cx="384721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Scala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798320" y="3840480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Likert 0–4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" y="4059937"/>
            <a:ext cx="444032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Recall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98320" y="4059936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2 settimane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279393"/>
            <a:ext cx="912109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Popolazione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98320" y="4279392"/>
            <a:ext cx="222504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Adulti con sovrappeso / obesità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822960" y="4821936"/>
            <a:ext cx="425669" cy="12192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5" name="TextBox 24"/>
          <p:cNvSpPr txBox="1"/>
          <p:nvPr/>
        </p:nvSpPr>
        <p:spPr>
          <a:xfrm>
            <a:off x="1346165" y="4736592"/>
            <a:ext cx="647613" cy="23589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33" b="1">
                <a:solidFill>
                  <a:srgbClr val="00CEE6"/>
                </a:solidFill>
                <a:latin typeface="Montserrat"/>
              </a:rPr>
              <a:t>5 item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5142412"/>
            <a:ext cx="3261360" cy="4102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 dirty="0">
                <a:solidFill>
                  <a:srgbClr val="DBEAFE"/>
                </a:solidFill>
                <a:latin typeface="Lato"/>
              </a:rPr>
              <a:t>Primo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strumento</a:t>
            </a:r>
            <a:r>
              <a:rPr sz="1333" dirty="0">
                <a:solidFill>
                  <a:srgbClr val="DBEAFE"/>
                </a:solidFill>
                <a:latin typeface="Lato"/>
              </a:rPr>
              <a:t>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validato</a:t>
            </a:r>
            <a:r>
              <a:rPr sz="1333" dirty="0">
                <a:solidFill>
                  <a:srgbClr val="DBEAFE"/>
                </a:solidFill>
                <a:latin typeface="Lato"/>
              </a:rPr>
              <a:t> per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quantificare</a:t>
            </a:r>
            <a:r>
              <a:rPr sz="1333" dirty="0">
                <a:solidFill>
                  <a:srgbClr val="DBEAFE"/>
                </a:solidFill>
                <a:latin typeface="Lato"/>
              </a:rPr>
              <a:t>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i</a:t>
            </a:r>
            <a:r>
              <a:rPr sz="1333" dirty="0">
                <a:solidFill>
                  <a:srgbClr val="DBEAFE"/>
                </a:solidFill>
                <a:latin typeface="Lato"/>
              </a:rPr>
              <a:t>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pensieri</a:t>
            </a:r>
            <a:r>
              <a:rPr sz="1333" dirty="0">
                <a:solidFill>
                  <a:srgbClr val="DBEAFE"/>
                </a:solidFill>
                <a:latin typeface="Lato"/>
              </a:rPr>
              <a:t>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intrusivi</a:t>
            </a:r>
            <a:r>
              <a:rPr sz="1333" dirty="0">
                <a:solidFill>
                  <a:srgbClr val="DBEAFE"/>
                </a:solidFill>
                <a:latin typeface="Lato"/>
              </a:rPr>
              <a:t>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sul</a:t>
            </a:r>
            <a:r>
              <a:rPr sz="1333" dirty="0">
                <a:solidFill>
                  <a:srgbClr val="DBEAFE"/>
                </a:solidFill>
                <a:latin typeface="Lato"/>
              </a:rPr>
              <a:t>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cibo</a:t>
            </a:r>
            <a:r>
              <a:rPr sz="1333" dirty="0">
                <a:solidFill>
                  <a:srgbClr val="DBEAFE"/>
                </a:solidFill>
                <a:latin typeface="Lato"/>
              </a:rPr>
              <a:t>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383024" y="1920240"/>
            <a:ext cx="3553968" cy="38404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8" name="Rounded Rectangle 27"/>
          <p:cNvSpPr/>
          <p:nvPr/>
        </p:nvSpPr>
        <p:spPr>
          <a:xfrm>
            <a:off x="4383024" y="1920240"/>
            <a:ext cx="60960" cy="3840480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9" name="Rounded Rectangle 28"/>
          <p:cNvSpPr/>
          <p:nvPr/>
        </p:nvSpPr>
        <p:spPr>
          <a:xfrm>
            <a:off x="4596384" y="2023872"/>
            <a:ext cx="1493520" cy="377952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FNQ-IT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96384" y="2462784"/>
            <a:ext cx="3261360" cy="2873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867" b="1">
                <a:solidFill>
                  <a:srgbClr val="FFFFFF"/>
                </a:solidFill>
                <a:latin typeface="Montserrat"/>
              </a:rPr>
              <a:t>Versione italiana del FNQ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96384" y="2828544"/>
            <a:ext cx="326136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A78BFA"/>
                </a:solidFill>
                <a:latin typeface="Lato"/>
              </a:rPr>
              <a:t>Mocini et al. 2026 · Behav Sci 2026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596384" y="3401569"/>
            <a:ext cx="339837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Item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71744" y="3401568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5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596384" y="3621025"/>
            <a:ext cx="844783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Dimensioni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571744" y="3621024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Unidimensionale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596384" y="3840481"/>
            <a:ext cx="384721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Scala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71744" y="3840480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Likert 0–4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596384" y="4059937"/>
            <a:ext cx="759823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Campione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571744" y="4059936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1.087 adulti italiani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596384" y="4279393"/>
            <a:ext cx="697307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Proprietà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71744" y="4279392"/>
            <a:ext cx="222504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Buone proprietà psicometriche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596384" y="4821936"/>
            <a:ext cx="425669" cy="121920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3" name="TextBox 42"/>
          <p:cNvSpPr txBox="1"/>
          <p:nvPr/>
        </p:nvSpPr>
        <p:spPr>
          <a:xfrm>
            <a:off x="5119589" y="4736592"/>
            <a:ext cx="644407" cy="23589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33" b="1">
                <a:solidFill>
                  <a:srgbClr val="A78BFA"/>
                </a:solidFill>
                <a:latin typeface="Montserrat"/>
              </a:rPr>
              <a:t>5 item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596384" y="5154355"/>
            <a:ext cx="3261360" cy="4102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 dirty="0" err="1">
                <a:solidFill>
                  <a:srgbClr val="DBEAFE"/>
                </a:solidFill>
                <a:latin typeface="Lato"/>
              </a:rPr>
              <a:t>Consente</a:t>
            </a:r>
            <a:r>
              <a:rPr sz="1333" dirty="0">
                <a:solidFill>
                  <a:srgbClr val="DBEAFE"/>
                </a:solidFill>
                <a:latin typeface="Lato"/>
              </a:rPr>
              <a:t>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l’uso</a:t>
            </a:r>
            <a:r>
              <a:rPr sz="1333" dirty="0">
                <a:solidFill>
                  <a:srgbClr val="DBEAFE"/>
                </a:solidFill>
                <a:latin typeface="Lato"/>
              </a:rPr>
              <a:t>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clinico</a:t>
            </a:r>
            <a:r>
              <a:rPr sz="1333" dirty="0">
                <a:solidFill>
                  <a:srgbClr val="DBEAFE"/>
                </a:solidFill>
                <a:latin typeface="Lato"/>
              </a:rPr>
              <a:t> e di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ricerca</a:t>
            </a:r>
            <a:r>
              <a:rPr sz="1333" dirty="0">
                <a:solidFill>
                  <a:srgbClr val="DBEAFE"/>
                </a:solidFill>
                <a:latin typeface="Lato"/>
              </a:rPr>
              <a:t> in lingua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italiana</a:t>
            </a:r>
            <a:r>
              <a:rPr sz="1333" dirty="0">
                <a:solidFill>
                  <a:srgbClr val="DBEAFE"/>
                </a:solidFill>
                <a:latin typeface="Lato"/>
              </a:rPr>
              <a:t>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8156448" y="1920240"/>
            <a:ext cx="3553968" cy="38404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6" name="Rounded Rectangle 45"/>
          <p:cNvSpPr/>
          <p:nvPr/>
        </p:nvSpPr>
        <p:spPr>
          <a:xfrm>
            <a:off x="8156448" y="1920240"/>
            <a:ext cx="60960" cy="384048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7" name="Rounded Rectangle 46"/>
          <p:cNvSpPr/>
          <p:nvPr/>
        </p:nvSpPr>
        <p:spPr>
          <a:xfrm>
            <a:off x="8369808" y="2023872"/>
            <a:ext cx="1493520" cy="377952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RAID-FN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369808" y="2462784"/>
            <a:ext cx="3261360" cy="28732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867" b="1" dirty="0">
                <a:solidFill>
                  <a:srgbClr val="FFFFFF"/>
                </a:solidFill>
                <a:latin typeface="Montserrat"/>
              </a:rPr>
              <a:t>RAID-FN Inventory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369808" y="2828544"/>
            <a:ext cx="326136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 dirty="0">
                <a:solidFill>
                  <a:srgbClr val="F7931D"/>
                </a:solidFill>
                <a:latin typeface="Lato"/>
              </a:rPr>
              <a:t>Draft 29 item, 2025 · Prakash &amp; Khan 2026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8369808" y="3401569"/>
            <a:ext cx="336631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Item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9345168" y="3401568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 dirty="0">
                <a:solidFill>
                  <a:srgbClr val="DBEAFE"/>
                </a:solidFill>
                <a:latin typeface="Lato"/>
              </a:rPr>
              <a:t>29 </a:t>
            </a:r>
            <a:r>
              <a:rPr lang="it-IT" sz="1400" dirty="0">
                <a:solidFill>
                  <a:srgbClr val="DBEAFE"/>
                </a:solidFill>
                <a:latin typeface="Lato"/>
              </a:rPr>
              <a:t>- 7</a:t>
            </a:r>
            <a:endParaRPr sz="1400" dirty="0">
              <a:solidFill>
                <a:srgbClr val="DBEAFE"/>
              </a:solidFill>
              <a:latin typeface="Lato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8369808" y="3621025"/>
            <a:ext cx="847989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Dimensioni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345168" y="3621024"/>
            <a:ext cx="2225040" cy="64633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Cognitive burden · Persistence · Dysphoria · Self-stigma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369808" y="4279393"/>
            <a:ext cx="912109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Popolazione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9345168" y="4279392"/>
            <a:ext cx="222504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Adulti generali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8369808" y="4498849"/>
            <a:ext cx="468077" cy="205121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>
                <a:solidFill>
                  <a:srgbClr val="93C5FD"/>
                </a:solidFill>
                <a:latin typeface="Lato"/>
              </a:rPr>
              <a:t>Status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345168" y="4498848"/>
            <a:ext cx="222504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In sviluppo · non clinico-specifico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8369808" y="5041392"/>
            <a:ext cx="2468880" cy="12192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60" name="TextBox 59"/>
          <p:cNvSpPr txBox="1"/>
          <p:nvPr/>
        </p:nvSpPr>
        <p:spPr>
          <a:xfrm>
            <a:off x="8380507" y="5218176"/>
            <a:ext cx="3261360" cy="41024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333" dirty="0" err="1">
                <a:solidFill>
                  <a:srgbClr val="DBEAFE"/>
                </a:solidFill>
                <a:latin typeface="Lato"/>
              </a:rPr>
              <a:t>Struttura</a:t>
            </a:r>
            <a:r>
              <a:rPr sz="1333" dirty="0">
                <a:solidFill>
                  <a:srgbClr val="DBEAFE"/>
                </a:solidFill>
                <a:latin typeface="Lato"/>
              </a:rPr>
              <a:t>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multidimensionale</a:t>
            </a:r>
            <a:r>
              <a:rPr sz="1333" dirty="0">
                <a:solidFill>
                  <a:srgbClr val="DBEAFE"/>
                </a:solidFill>
                <a:latin typeface="Lato"/>
              </a:rPr>
              <a:t>, ma non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pensata</a:t>
            </a:r>
            <a:r>
              <a:rPr sz="1333" dirty="0">
                <a:solidFill>
                  <a:srgbClr val="DBEAFE"/>
                </a:solidFill>
                <a:latin typeface="Lato"/>
              </a:rPr>
              <a:t> per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bariatrica</a:t>
            </a:r>
            <a:r>
              <a:rPr sz="1333" dirty="0">
                <a:solidFill>
                  <a:srgbClr val="DBEAFE"/>
                </a:solidFill>
                <a:latin typeface="Lato"/>
              </a:rPr>
              <a:t> / </a:t>
            </a:r>
            <a:r>
              <a:rPr sz="1333" dirty="0" err="1">
                <a:solidFill>
                  <a:srgbClr val="DBEAFE"/>
                </a:solidFill>
                <a:latin typeface="Lato"/>
              </a:rPr>
              <a:t>incretinica</a:t>
            </a:r>
            <a:r>
              <a:rPr sz="1333" dirty="0">
                <a:solidFill>
                  <a:srgbClr val="DBEAFE"/>
                </a:solidFill>
                <a:latin typeface="Lato"/>
              </a:rPr>
              <a:t>.</a:t>
            </a:r>
          </a:p>
        </p:txBody>
      </p:sp>
      <p:sp>
        <p:nvSpPr>
          <p:cNvPr id="62" name="Rounded Rectangle 61"/>
          <p:cNvSpPr/>
          <p:nvPr/>
        </p:nvSpPr>
        <p:spPr>
          <a:xfrm>
            <a:off x="9936480" y="1962912"/>
            <a:ext cx="1188720" cy="316992"/>
          </a:xfrm>
          <a:prstGeom prst="roundRect">
            <a:avLst/>
          </a:prstGeom>
          <a:solidFill>
            <a:srgbClr val="F6A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sz="1267" b="1">
                <a:solidFill>
                  <a:srgbClr val="FFFFFF"/>
                </a:solidFill>
                <a:latin typeface="Montserrat"/>
              </a:rPr>
              <a:t>29 item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6" name="TextBox 5"/>
          <p:cNvSpPr txBox="1"/>
          <p:nvPr/>
        </p:nvSpPr>
        <p:spPr>
          <a:xfrm>
            <a:off x="10180320" y="353568"/>
            <a:ext cx="14020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94A3A8"/>
                </a:solidFill>
                <a:latin typeface="Montserrat"/>
              </a:rPr>
              <a:t>09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70560"/>
            <a:ext cx="11338560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400" b="1" dirty="0">
                <a:solidFill>
                  <a:srgbClr val="FFFFFF"/>
                </a:solidFill>
                <a:latin typeface="Montserrat"/>
              </a:rPr>
              <a:t>Un </a:t>
            </a:r>
            <a:r>
              <a:rPr sz="2400" b="1" dirty="0" err="1">
                <a:solidFill>
                  <a:srgbClr val="FFFFFF"/>
                </a:solidFill>
                <a:latin typeface="Montserrat"/>
              </a:rPr>
              <a:t>punteggio</a:t>
            </a:r>
            <a:r>
              <a:rPr sz="24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Montserrat"/>
              </a:rPr>
              <a:t>unidimensionale</a:t>
            </a:r>
            <a:r>
              <a:rPr sz="24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Montserrat"/>
              </a:rPr>
              <a:t>nasconde</a:t>
            </a:r>
            <a:r>
              <a:rPr sz="24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Montserrat"/>
              </a:rPr>
              <a:t>profili</a:t>
            </a:r>
            <a:r>
              <a:rPr sz="24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Montserrat"/>
              </a:rPr>
              <a:t>clinici</a:t>
            </a:r>
            <a:r>
              <a:rPr sz="24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400" b="1" dirty="0" err="1">
                <a:solidFill>
                  <a:srgbClr val="FFFFFF"/>
                </a:solidFill>
                <a:latin typeface="Montserrat"/>
              </a:rPr>
              <a:t>differenti</a:t>
            </a:r>
            <a:endParaRPr sz="2400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1493520"/>
            <a:ext cx="1133856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>
                <a:solidFill>
                  <a:srgbClr val="F87171"/>
                </a:solidFill>
                <a:latin typeface="Lato"/>
              </a:rPr>
              <a:t>LIMITE DEL PUNTEGGIO UNICO — cosa non vediamo con il solo totale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2133600"/>
            <a:ext cx="11338560" cy="88392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871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Rounded Rectangle 9"/>
          <p:cNvSpPr/>
          <p:nvPr/>
        </p:nvSpPr>
        <p:spPr>
          <a:xfrm>
            <a:off x="609600" y="2133600"/>
            <a:ext cx="60960" cy="883920"/>
          </a:xfrm>
          <a:prstGeom prst="roundRect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1" name="TextBox 10"/>
          <p:cNvSpPr txBox="1"/>
          <p:nvPr/>
        </p:nvSpPr>
        <p:spPr>
          <a:xfrm>
            <a:off x="822960" y="2267712"/>
            <a:ext cx="6400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800" b="1">
                <a:solidFill>
                  <a:srgbClr val="F87171"/>
                </a:solidFill>
                <a:latin typeface="Montserrat"/>
              </a:rPr>
              <a:t>×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2365248"/>
            <a:ext cx="10180320" cy="3027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67">
                <a:solidFill>
                  <a:srgbClr val="DBEAFE"/>
                </a:solidFill>
                <a:latin typeface="Lato"/>
              </a:rPr>
              <a:t>Non distingue frequenza (“ci penso spesso”) da impatto (“mi rovina la giornata”).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121152"/>
            <a:ext cx="11338560" cy="88392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871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4" name="Rounded Rectangle 13"/>
          <p:cNvSpPr/>
          <p:nvPr/>
        </p:nvSpPr>
        <p:spPr>
          <a:xfrm>
            <a:off x="609600" y="3121152"/>
            <a:ext cx="60960" cy="883920"/>
          </a:xfrm>
          <a:prstGeom prst="roundRect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5" name="TextBox 14"/>
          <p:cNvSpPr txBox="1"/>
          <p:nvPr/>
        </p:nvSpPr>
        <p:spPr>
          <a:xfrm>
            <a:off x="822960" y="3255264"/>
            <a:ext cx="6400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800" b="1">
                <a:solidFill>
                  <a:srgbClr val="F87171"/>
                </a:solidFill>
                <a:latin typeface="Montserrat"/>
              </a:rPr>
              <a:t>×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3352800"/>
            <a:ext cx="10180320" cy="3027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67">
                <a:solidFill>
                  <a:srgbClr val="DBEAFE"/>
                </a:solidFill>
                <a:latin typeface="Lato"/>
              </a:rPr>
              <a:t>Non separa i pensieri intrusivi dalla risposta comportamentale.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600" y="4108704"/>
            <a:ext cx="11338560" cy="88392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871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8" name="Rounded Rectangle 17"/>
          <p:cNvSpPr/>
          <p:nvPr/>
        </p:nvSpPr>
        <p:spPr>
          <a:xfrm>
            <a:off x="609600" y="4108704"/>
            <a:ext cx="60960" cy="883920"/>
          </a:xfrm>
          <a:prstGeom prst="roundRect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9" name="TextBox 18"/>
          <p:cNvSpPr txBox="1"/>
          <p:nvPr/>
        </p:nvSpPr>
        <p:spPr>
          <a:xfrm>
            <a:off x="822960" y="4242816"/>
            <a:ext cx="6400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800" b="1">
                <a:solidFill>
                  <a:srgbClr val="F87171"/>
                </a:solidFill>
                <a:latin typeface="Montserrat"/>
              </a:rPr>
              <a:t>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4340352"/>
            <a:ext cx="10180320" cy="3027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67">
                <a:solidFill>
                  <a:srgbClr val="DBEAFE"/>
                </a:solidFill>
                <a:latin typeface="Lato"/>
              </a:rPr>
              <a:t>Non identifica i trigger prevalenti (emotivi, sociali, sensoriali).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" y="5096255"/>
            <a:ext cx="11338560" cy="88392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8717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2" name="Rounded Rectangle 21"/>
          <p:cNvSpPr/>
          <p:nvPr/>
        </p:nvSpPr>
        <p:spPr>
          <a:xfrm>
            <a:off x="609600" y="5096255"/>
            <a:ext cx="60960" cy="883920"/>
          </a:xfrm>
          <a:prstGeom prst="roundRect">
            <a:avLst/>
          </a:prstGeom>
          <a:solidFill>
            <a:srgbClr val="F8717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3" name="TextBox 22"/>
          <p:cNvSpPr txBox="1"/>
          <p:nvPr/>
        </p:nvSpPr>
        <p:spPr>
          <a:xfrm>
            <a:off x="822960" y="5230368"/>
            <a:ext cx="6400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800" b="1">
                <a:solidFill>
                  <a:srgbClr val="F87171"/>
                </a:solidFill>
                <a:latin typeface="Montserrat"/>
              </a:rPr>
              <a:t>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5327904"/>
            <a:ext cx="10180320" cy="60542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67">
                <a:solidFill>
                  <a:srgbClr val="DBEAFE"/>
                </a:solidFill>
                <a:latin typeface="Lato"/>
              </a:rPr>
              <a:t>Non orienta l’intervento clinico: educazione, riabilitazione psiconutrizionale, revisione della terapia.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6" name="TextBox 5"/>
          <p:cNvSpPr txBox="1"/>
          <p:nvPr/>
        </p:nvSpPr>
        <p:spPr>
          <a:xfrm>
            <a:off x="10180320" y="353568"/>
            <a:ext cx="140208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1700" b="1">
                <a:solidFill>
                  <a:srgbClr val="94A3A8"/>
                </a:solidFill>
                <a:latin typeface="Montserrat"/>
              </a:rP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70560"/>
            <a:ext cx="1133856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>
                <a:solidFill>
                  <a:srgbClr val="FFFFFF"/>
                </a:solidFill>
                <a:latin typeface="Montserrat"/>
              </a:rPr>
              <a:t>Lettura per domini, specifica per bariatrico e incretinico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493520"/>
            <a:ext cx="1133856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>
                <a:solidFill>
                  <a:srgbClr val="00CEE6"/>
                </a:solidFill>
                <a:latin typeface="Lato"/>
              </a:rPr>
              <a:t>PROPOSTA — cosa aggiunge una lettura multidimensionale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2316480"/>
            <a:ext cx="11338560" cy="104851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Rounded Rectangle 9"/>
          <p:cNvSpPr/>
          <p:nvPr/>
        </p:nvSpPr>
        <p:spPr>
          <a:xfrm>
            <a:off x="609600" y="2316480"/>
            <a:ext cx="60960" cy="1048512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1" name="TextBox 10"/>
          <p:cNvSpPr txBox="1"/>
          <p:nvPr/>
        </p:nvSpPr>
        <p:spPr>
          <a:xfrm>
            <a:off x="822960" y="2499360"/>
            <a:ext cx="6400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800" b="1">
                <a:solidFill>
                  <a:srgbClr val="00CEE6"/>
                </a:solidFill>
                <a:latin typeface="Montserrat"/>
              </a:rPr>
              <a:t>＋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54480" y="2609087"/>
            <a:ext cx="10180320" cy="3027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67">
                <a:solidFill>
                  <a:srgbClr val="DBEAFE"/>
                </a:solidFill>
                <a:latin typeface="Lato"/>
              </a:rPr>
              <a:t>Frequenza, intrusività, impatto funzionale / emotivo, trigger ed esito comportamentale.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3505200"/>
            <a:ext cx="11338560" cy="104851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4" name="Rounded Rectangle 13"/>
          <p:cNvSpPr/>
          <p:nvPr/>
        </p:nvSpPr>
        <p:spPr>
          <a:xfrm>
            <a:off x="609600" y="3505200"/>
            <a:ext cx="60960" cy="1048512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5" name="TextBox 14"/>
          <p:cNvSpPr txBox="1"/>
          <p:nvPr/>
        </p:nvSpPr>
        <p:spPr>
          <a:xfrm>
            <a:off x="822960" y="3688080"/>
            <a:ext cx="6400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800" b="1">
                <a:solidFill>
                  <a:srgbClr val="00CEE6"/>
                </a:solidFill>
                <a:latin typeface="Montserrat"/>
              </a:rPr>
              <a:t>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554480" y="3797808"/>
            <a:ext cx="10180320" cy="3027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67">
                <a:solidFill>
                  <a:srgbClr val="DBEAFE"/>
                </a:solidFill>
                <a:latin typeface="Lato"/>
              </a:rPr>
              <a:t>Compatibile con FNQ e FNQ-IT: non li sostituisce, li affianca.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600" y="4693919"/>
            <a:ext cx="11338560" cy="104851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8" name="Rounded Rectangle 17"/>
          <p:cNvSpPr/>
          <p:nvPr/>
        </p:nvSpPr>
        <p:spPr>
          <a:xfrm>
            <a:off x="609600" y="4693919"/>
            <a:ext cx="60960" cy="1048512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9" name="TextBox 18"/>
          <p:cNvSpPr txBox="1"/>
          <p:nvPr/>
        </p:nvSpPr>
        <p:spPr>
          <a:xfrm>
            <a:off x="822960" y="4876800"/>
            <a:ext cx="6400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800" b="1">
                <a:solidFill>
                  <a:srgbClr val="00CEE6"/>
                </a:solidFill>
                <a:latin typeface="Montserrat"/>
              </a:rPr>
              <a:t>＋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554480" y="4986528"/>
            <a:ext cx="10180320" cy="3027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67">
                <a:solidFill>
                  <a:srgbClr val="DBEAFE"/>
                </a:solidFill>
                <a:latin typeface="Lato"/>
              </a:rPr>
              <a:t>Pensato per contesti clinici in cui la terapia (chirurgia o farmaco) modifica il costrutto stesso.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609600" y="495849"/>
            <a:ext cx="1133856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600" b="1" dirty="0" err="1">
                <a:solidFill>
                  <a:srgbClr val="FFFFFF"/>
                </a:solidFill>
                <a:latin typeface="Montserrat"/>
              </a:rPr>
              <a:t>Costruzione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guidata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da </a:t>
            </a:r>
            <a:r>
              <a:rPr sz="3600" b="1" dirty="0" err="1">
                <a:solidFill>
                  <a:srgbClr val="FFFFFF"/>
                </a:solidFill>
                <a:latin typeface="Montserrat"/>
              </a:rPr>
              <a:t>letteratura</a:t>
            </a:r>
            <a:r>
              <a:rPr sz="3600" b="1" dirty="0">
                <a:solidFill>
                  <a:srgbClr val="FFFFFF"/>
                </a:solidFill>
                <a:latin typeface="Montserrat"/>
              </a:rPr>
              <a:t> e </a:t>
            </a:r>
            <a:r>
              <a:rPr lang="it-IT" sz="3600" b="1" dirty="0">
                <a:solidFill>
                  <a:srgbClr val="FFFFFF"/>
                </a:solidFill>
                <a:latin typeface="Montserrat"/>
              </a:rPr>
              <a:t>casistica</a:t>
            </a:r>
            <a:endParaRPr sz="3600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9601" y="1950720"/>
            <a:ext cx="5455919" cy="18592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9" name="Rounded Rectangle 8"/>
          <p:cNvSpPr/>
          <p:nvPr/>
        </p:nvSpPr>
        <p:spPr>
          <a:xfrm>
            <a:off x="609600" y="1950720"/>
            <a:ext cx="60960" cy="185928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TextBox 9"/>
          <p:cNvSpPr txBox="1"/>
          <p:nvPr/>
        </p:nvSpPr>
        <p:spPr>
          <a:xfrm>
            <a:off x="822960" y="2109217"/>
            <a:ext cx="103632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00CEE6"/>
                </a:solidFill>
                <a:latin typeface="Montserrat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50720" y="2206752"/>
            <a:ext cx="393192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Revisione della letteratura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2773680"/>
            <a:ext cx="502920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FNQ (Diktas, 2025), FNQ-IT (Mocini, 2026), RAID-FN (2025), modello concettuale del food cue reactivity (Hayashi, 2023).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70321" y="1950720"/>
            <a:ext cx="5455919" cy="18592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4" name="Rounded Rectangle 13"/>
          <p:cNvSpPr/>
          <p:nvPr/>
        </p:nvSpPr>
        <p:spPr>
          <a:xfrm>
            <a:off x="6370320" y="1950720"/>
            <a:ext cx="60960" cy="1859280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5" name="TextBox 14"/>
          <p:cNvSpPr txBox="1"/>
          <p:nvPr/>
        </p:nvSpPr>
        <p:spPr>
          <a:xfrm>
            <a:off x="6583679" y="2109217"/>
            <a:ext cx="103632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A78BFA"/>
                </a:solidFill>
                <a:latin typeface="Montserrat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11439" y="2206752"/>
            <a:ext cx="393192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Definizione a priori dei domini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83679" y="2773680"/>
            <a:ext cx="502920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Quattro domini clinicamente rilevanti per il paziente bariatrico e in terapia incretinica, definiti in team multidisciplinare.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09601" y="4023360"/>
            <a:ext cx="5455919" cy="18592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9" name="Rounded Rectangle 18"/>
          <p:cNvSpPr/>
          <p:nvPr/>
        </p:nvSpPr>
        <p:spPr>
          <a:xfrm>
            <a:off x="609600" y="4023360"/>
            <a:ext cx="60960" cy="185928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0" name="TextBox 19"/>
          <p:cNvSpPr txBox="1"/>
          <p:nvPr/>
        </p:nvSpPr>
        <p:spPr>
          <a:xfrm>
            <a:off x="822960" y="4181856"/>
            <a:ext cx="103632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F7931D"/>
                </a:solidFill>
                <a:latin typeface="Montserra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950720" y="4279392"/>
            <a:ext cx="393192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Selezione e stesura degli item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960" y="4846319"/>
            <a:ext cx="502920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12 item complessivi, 3 per dominio, ancorati al lessico usato dai pazienti nel colloquio clinico.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70321" y="4023360"/>
            <a:ext cx="5455919" cy="18592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60A5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4" name="Rounded Rectangle 23"/>
          <p:cNvSpPr/>
          <p:nvPr/>
        </p:nvSpPr>
        <p:spPr>
          <a:xfrm>
            <a:off x="6370320" y="4023360"/>
            <a:ext cx="60960" cy="1859280"/>
          </a:xfrm>
          <a:prstGeom prst="roundRect">
            <a:avLst/>
          </a:prstGeom>
          <a:solidFill>
            <a:srgbClr val="60A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5" name="TextBox 24"/>
          <p:cNvSpPr txBox="1"/>
          <p:nvPr/>
        </p:nvSpPr>
        <p:spPr>
          <a:xfrm>
            <a:off x="6583679" y="4181856"/>
            <a:ext cx="103632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60A5FA"/>
                </a:solidFill>
                <a:latin typeface="Montserrat"/>
              </a:rPr>
              <a:t>04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11439" y="4279392"/>
            <a:ext cx="3931920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Prossimi step di validazione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79" y="4846319"/>
            <a:ext cx="5029200" cy="83099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Face / content validity, analisi fattoriale confermativa, affidabilità, correlazione con outcome ponderali e comportamentali.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609600" y="640080"/>
            <a:ext cx="1133856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>
                <a:solidFill>
                  <a:srgbClr val="FFFFFF"/>
                </a:solidFill>
                <a:latin typeface="Montserrat"/>
              </a:rPr>
              <a:t>FN-Clin  ·  12 item  ·  4 domini  ·  Likert 0–4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402080"/>
            <a:ext cx="11338560" cy="2923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00">
                <a:solidFill>
                  <a:srgbClr val="DBEAFE"/>
                </a:solidFill>
                <a:latin typeface="Lato"/>
              </a:rPr>
              <a:t>Recall: ultime 2 settimane. Refertazione: profilo per domini + totale.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0" y="1828800"/>
            <a:ext cx="7833360" cy="92659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Rounded Rectangle 9"/>
          <p:cNvSpPr/>
          <p:nvPr/>
        </p:nvSpPr>
        <p:spPr>
          <a:xfrm>
            <a:off x="609600" y="1828800"/>
            <a:ext cx="60960" cy="926592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1" name="TextBox 10"/>
          <p:cNvSpPr txBox="1"/>
          <p:nvPr/>
        </p:nvSpPr>
        <p:spPr>
          <a:xfrm>
            <a:off x="804672" y="2011680"/>
            <a:ext cx="670560" cy="3897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533" b="1">
                <a:solidFill>
                  <a:srgbClr val="00CEE6"/>
                </a:solidFill>
                <a:latin typeface="Montserrat"/>
              </a:rPr>
              <a:t>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63040" y="1914144"/>
            <a:ext cx="451104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 b="1">
                <a:solidFill>
                  <a:srgbClr val="FFFFFF"/>
                </a:solidFill>
                <a:latin typeface="Montserrat"/>
              </a:rPr>
              <a:t>Frequenza dei pensieri sul cibo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2292096"/>
            <a:ext cx="6797040" cy="2512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33">
                <a:solidFill>
                  <a:srgbClr val="DBEAFE"/>
                </a:solidFill>
                <a:latin typeface="Lato"/>
              </a:rPr>
              <a:t>Ricorrenza dei pensieri nell’arco della giornata, indipendente dalla fame.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" y="2852928"/>
            <a:ext cx="7833360" cy="92659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6" name="Rounded Rectangle 15"/>
          <p:cNvSpPr/>
          <p:nvPr/>
        </p:nvSpPr>
        <p:spPr>
          <a:xfrm>
            <a:off x="609600" y="2852928"/>
            <a:ext cx="60960" cy="926592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7" name="TextBox 16"/>
          <p:cNvSpPr txBox="1"/>
          <p:nvPr/>
        </p:nvSpPr>
        <p:spPr>
          <a:xfrm>
            <a:off x="804672" y="3035808"/>
            <a:ext cx="670560" cy="3897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533" b="1">
                <a:solidFill>
                  <a:srgbClr val="A78BFA"/>
                </a:solidFill>
                <a:latin typeface="Montserrat"/>
              </a:rPr>
              <a:t>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63040" y="2938271"/>
            <a:ext cx="451104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 b="1">
                <a:solidFill>
                  <a:srgbClr val="FFFFFF"/>
                </a:solidFill>
                <a:latin typeface="Montserrat"/>
              </a:rPr>
              <a:t>Intrusività e incontrollabilità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3316224"/>
            <a:ext cx="6797040" cy="5025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33">
                <a:solidFill>
                  <a:srgbClr val="DBEAFE"/>
                </a:solidFill>
                <a:latin typeface="Lato"/>
              </a:rPr>
              <a:t>Comparsa non richiesta, difficoltà a interromperli, ritorno dopo il tentativo di distrarsi.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0" y="3877055"/>
            <a:ext cx="7833360" cy="92659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2" name="Rounded Rectangle 21"/>
          <p:cNvSpPr/>
          <p:nvPr/>
        </p:nvSpPr>
        <p:spPr>
          <a:xfrm>
            <a:off x="609600" y="3877055"/>
            <a:ext cx="60960" cy="926592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3" name="TextBox 22"/>
          <p:cNvSpPr txBox="1"/>
          <p:nvPr/>
        </p:nvSpPr>
        <p:spPr>
          <a:xfrm>
            <a:off x="804672" y="4059936"/>
            <a:ext cx="670560" cy="3897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533" b="1">
                <a:solidFill>
                  <a:srgbClr val="F7931D"/>
                </a:solidFill>
                <a:latin typeface="Montserrat"/>
              </a:rPr>
              <a:t>C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63040" y="3962399"/>
            <a:ext cx="451104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 b="1">
                <a:solidFill>
                  <a:srgbClr val="FFFFFF"/>
                </a:solidFill>
                <a:latin typeface="Montserrat"/>
              </a:rPr>
              <a:t>Impatto funzionale ed emotivo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63040" y="4340352"/>
            <a:ext cx="6797040" cy="2512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33">
                <a:solidFill>
                  <a:srgbClr val="DBEAFE"/>
                </a:solidFill>
                <a:latin typeface="Lato"/>
              </a:rPr>
              <a:t>Interferenza su attività, concentrazione, umore; sforzo mentale percepito.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09600" y="4901183"/>
            <a:ext cx="7833360" cy="92659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93C5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8" name="Rounded Rectangle 27"/>
          <p:cNvSpPr/>
          <p:nvPr/>
        </p:nvSpPr>
        <p:spPr>
          <a:xfrm>
            <a:off x="609600" y="4901183"/>
            <a:ext cx="60960" cy="926592"/>
          </a:xfrm>
          <a:prstGeom prst="round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9" name="TextBox 28"/>
          <p:cNvSpPr txBox="1"/>
          <p:nvPr/>
        </p:nvSpPr>
        <p:spPr>
          <a:xfrm>
            <a:off x="804672" y="5084064"/>
            <a:ext cx="670560" cy="3897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533" b="1">
                <a:solidFill>
                  <a:srgbClr val="93C5FD"/>
                </a:solidFill>
                <a:latin typeface="Montserrat"/>
              </a:rPr>
              <a:t>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463040" y="4986528"/>
            <a:ext cx="4511040" cy="29745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933" b="1">
                <a:solidFill>
                  <a:srgbClr val="FFFFFF"/>
                </a:solidFill>
                <a:latin typeface="Montserrat"/>
              </a:rPr>
              <a:t>Trigger ed esito comportamentale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463040" y="5364480"/>
            <a:ext cx="6797040" cy="50257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33">
                <a:solidFill>
                  <a:srgbClr val="DBEAFE"/>
                </a:solidFill>
                <a:latin typeface="Lato"/>
              </a:rPr>
              <a:t>Situazioni innescanti (emozioni, stress, stimoli sensoriali) e risposta: mangiare, evitare, ripianificare.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8747760" y="1828800"/>
            <a:ext cx="3200400" cy="348691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4" name="Rounded Rectangle 33"/>
          <p:cNvSpPr/>
          <p:nvPr/>
        </p:nvSpPr>
        <p:spPr>
          <a:xfrm>
            <a:off x="8747760" y="1828800"/>
            <a:ext cx="60960" cy="3486912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5" name="TextBox 34"/>
          <p:cNvSpPr txBox="1"/>
          <p:nvPr/>
        </p:nvSpPr>
        <p:spPr>
          <a:xfrm>
            <a:off x="8948928" y="1962912"/>
            <a:ext cx="283464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00" b="1">
                <a:solidFill>
                  <a:srgbClr val="00CEE6"/>
                </a:solidFill>
                <a:latin typeface="Montserrat"/>
              </a:rPr>
              <a:t>TOTALE FN-CLIN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948928" y="2353057"/>
            <a:ext cx="2834640" cy="11798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7667" b="1">
                <a:solidFill>
                  <a:srgbClr val="FFFFFF"/>
                </a:solidFill>
                <a:latin typeface="Montserrat"/>
              </a:rPr>
              <a:t>0–48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948928" y="3810001"/>
            <a:ext cx="2834640" cy="129548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667"/>
              </a:spcAft>
            </a:pPr>
            <a:r>
              <a:rPr sz="1667">
                <a:solidFill>
                  <a:srgbClr val="DBEAFE"/>
                </a:solidFill>
                <a:latin typeface="Lato"/>
              </a:rPr>
              <a:t>Somma dei 12 item</a:t>
            </a:r>
          </a:p>
          <a:p>
            <a:pPr>
              <a:spcAft>
                <a:spcPts val="667"/>
              </a:spcAft>
            </a:pPr>
            <a:r>
              <a:rPr sz="1667">
                <a:solidFill>
                  <a:srgbClr val="DBEAFE"/>
                </a:solidFill>
                <a:latin typeface="Lato"/>
              </a:rPr>
              <a:t>Scala Likert 0–4</a:t>
            </a:r>
          </a:p>
          <a:p>
            <a:pPr>
              <a:spcAft>
                <a:spcPts val="667"/>
              </a:spcAft>
            </a:pPr>
            <a:r>
              <a:rPr sz="1667">
                <a:solidFill>
                  <a:srgbClr val="DBEAFE"/>
                </a:solidFill>
                <a:latin typeface="Lato"/>
              </a:rPr>
              <a:t>12 item (3 per dominio)</a:t>
            </a:r>
          </a:p>
          <a:p>
            <a:pPr>
              <a:spcAft>
                <a:spcPts val="667"/>
              </a:spcAft>
            </a:pPr>
            <a:r>
              <a:rPr sz="1667" b="1">
                <a:solidFill>
                  <a:srgbClr val="00CEE6"/>
                </a:solidFill>
                <a:latin typeface="Lato"/>
              </a:rPr>
              <a:t>profilo + totale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" name="TextBox 4"/>
          <p:cNvSpPr txBox="1"/>
          <p:nvPr/>
        </p:nvSpPr>
        <p:spPr>
          <a:xfrm>
            <a:off x="609600" y="217142"/>
            <a:ext cx="8839200" cy="26161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00" b="1" dirty="0">
                <a:solidFill>
                  <a:srgbClr val="00CEE6"/>
                </a:solidFill>
                <a:latin typeface="Montserrat"/>
              </a:rPr>
              <a:t>PERCHÉ CONTA IL PROFILO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3504" y="539847"/>
            <a:ext cx="11338560" cy="8924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733" b="1" dirty="0">
                <a:solidFill>
                  <a:srgbClr val="FFFFFF"/>
                </a:solidFill>
                <a:latin typeface="Montserrat"/>
              </a:rPr>
              <a:t>Stesso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totale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,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profili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diversi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: </a:t>
            </a:r>
            <a:endParaRPr lang="it-IT" sz="2733" b="1" dirty="0">
              <a:solidFill>
                <a:srgbClr val="FFFFFF"/>
              </a:solidFill>
              <a:latin typeface="Montserrat"/>
            </a:endParaRPr>
          </a:p>
          <a:p>
            <a:pPr>
              <a:spcAft>
                <a:spcPts val="400"/>
              </a:spcAft>
            </a:pPr>
            <a:r>
              <a:rPr sz="2733" b="1" dirty="0">
                <a:solidFill>
                  <a:srgbClr val="FFFFFF"/>
                </a:solidFill>
                <a:latin typeface="Montserrat"/>
              </a:rPr>
              <a:t>la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lettura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 per domini cambia la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decisione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clinica</a:t>
            </a:r>
            <a:endParaRPr sz="2733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9600" y="1554480"/>
            <a:ext cx="6858000" cy="414528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60A5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9" name="Rounded Rectangle 8"/>
          <p:cNvSpPr/>
          <p:nvPr/>
        </p:nvSpPr>
        <p:spPr>
          <a:xfrm>
            <a:off x="609600" y="1554480"/>
            <a:ext cx="60960" cy="4145280"/>
          </a:xfrm>
          <a:prstGeom prst="roundRect">
            <a:avLst/>
          </a:prstGeom>
          <a:solidFill>
            <a:srgbClr val="60A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Rounded Rectangle 9"/>
          <p:cNvSpPr/>
          <p:nvPr/>
        </p:nvSpPr>
        <p:spPr>
          <a:xfrm>
            <a:off x="1207008" y="2926080"/>
            <a:ext cx="5998464" cy="10973"/>
          </a:xfrm>
          <a:prstGeom prst="roundRect">
            <a:avLst/>
          </a:prstGeom>
          <a:solidFill>
            <a:srgbClr val="333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1" name="TextBox 10"/>
          <p:cNvSpPr txBox="1"/>
          <p:nvPr/>
        </p:nvSpPr>
        <p:spPr>
          <a:xfrm>
            <a:off x="609600" y="2798065"/>
            <a:ext cx="512064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1467" b="1">
                <a:solidFill>
                  <a:srgbClr val="93C5FD"/>
                </a:solidFill>
                <a:latin typeface="Montserrat"/>
              </a:rPr>
              <a:t>12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207008" y="3459480"/>
            <a:ext cx="5998464" cy="10973"/>
          </a:xfrm>
          <a:prstGeom prst="roundRect">
            <a:avLst/>
          </a:prstGeom>
          <a:solidFill>
            <a:srgbClr val="333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3" name="TextBox 12"/>
          <p:cNvSpPr txBox="1"/>
          <p:nvPr/>
        </p:nvSpPr>
        <p:spPr>
          <a:xfrm>
            <a:off x="609600" y="3331465"/>
            <a:ext cx="512064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1467" b="1">
                <a:solidFill>
                  <a:srgbClr val="93C5FD"/>
                </a:solidFill>
                <a:latin typeface="Montserrat"/>
              </a:rPr>
              <a:t>9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207008" y="3992880"/>
            <a:ext cx="5998464" cy="10973"/>
          </a:xfrm>
          <a:prstGeom prst="roundRect">
            <a:avLst/>
          </a:prstGeom>
          <a:solidFill>
            <a:srgbClr val="333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5" name="TextBox 14"/>
          <p:cNvSpPr txBox="1"/>
          <p:nvPr/>
        </p:nvSpPr>
        <p:spPr>
          <a:xfrm>
            <a:off x="609600" y="3864865"/>
            <a:ext cx="512064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1467" b="1">
                <a:solidFill>
                  <a:srgbClr val="93C5FD"/>
                </a:solidFill>
                <a:latin typeface="Montserrat"/>
              </a:rPr>
              <a:t>6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207008" y="4526280"/>
            <a:ext cx="5998464" cy="10973"/>
          </a:xfrm>
          <a:prstGeom prst="roundRect">
            <a:avLst/>
          </a:prstGeom>
          <a:solidFill>
            <a:srgbClr val="333F5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7" name="TextBox 16"/>
          <p:cNvSpPr txBox="1"/>
          <p:nvPr/>
        </p:nvSpPr>
        <p:spPr>
          <a:xfrm>
            <a:off x="609600" y="4398265"/>
            <a:ext cx="512064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spcAft>
                <a:spcPts val="400"/>
              </a:spcAft>
            </a:pPr>
            <a:r>
              <a:rPr sz="1467" b="1">
                <a:solidFill>
                  <a:srgbClr val="93C5FD"/>
                </a:solidFill>
                <a:latin typeface="Montserrat"/>
              </a:rPr>
              <a:t>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402080" y="3281680"/>
            <a:ext cx="463296" cy="177800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9" name="Rounded Rectangle 18"/>
          <p:cNvSpPr/>
          <p:nvPr/>
        </p:nvSpPr>
        <p:spPr>
          <a:xfrm>
            <a:off x="1914143" y="4348480"/>
            <a:ext cx="463296" cy="71120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0" name="TextBox 19"/>
          <p:cNvSpPr txBox="1"/>
          <p:nvPr/>
        </p:nvSpPr>
        <p:spPr>
          <a:xfrm>
            <a:off x="1280159" y="2964688"/>
            <a:ext cx="707136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b="1">
                <a:solidFill>
                  <a:srgbClr val="00CEE6"/>
                </a:solidFill>
                <a:latin typeface="Montserrat"/>
              </a:rPr>
              <a:t>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792224" y="4031488"/>
            <a:ext cx="707136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b="1">
                <a:solidFill>
                  <a:srgbClr val="F7931D"/>
                </a:solidFill>
                <a:latin typeface="Montserra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97279" y="5157216"/>
            <a:ext cx="1554480" cy="2358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1533">
                <a:solidFill>
                  <a:srgbClr val="DBEAFE"/>
                </a:solidFill>
                <a:latin typeface="Lato"/>
              </a:rPr>
              <a:t>A · Frequenza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895600" y="4526280"/>
            <a:ext cx="463296" cy="53340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4" name="Rounded Rectangle 23"/>
          <p:cNvSpPr/>
          <p:nvPr/>
        </p:nvSpPr>
        <p:spPr>
          <a:xfrm>
            <a:off x="3407664" y="4170680"/>
            <a:ext cx="463296" cy="88900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5" name="TextBox 24"/>
          <p:cNvSpPr txBox="1"/>
          <p:nvPr/>
        </p:nvSpPr>
        <p:spPr>
          <a:xfrm>
            <a:off x="2773680" y="4209288"/>
            <a:ext cx="707136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b="1">
                <a:solidFill>
                  <a:srgbClr val="00CEE6"/>
                </a:solidFill>
                <a:latin typeface="Montserrat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285744" y="3853688"/>
            <a:ext cx="707136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b="1">
                <a:solidFill>
                  <a:srgbClr val="F7931D"/>
                </a:solidFill>
                <a:latin typeface="Montserrat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590800" y="5157216"/>
            <a:ext cx="1554480" cy="2358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1533">
                <a:solidFill>
                  <a:srgbClr val="DBEAFE"/>
                </a:solidFill>
                <a:latin typeface="Lato"/>
              </a:rPr>
              <a:t>B · Intrusività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89120" y="4526280"/>
            <a:ext cx="463296" cy="53340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9" name="Rounded Rectangle 28"/>
          <p:cNvSpPr/>
          <p:nvPr/>
        </p:nvSpPr>
        <p:spPr>
          <a:xfrm>
            <a:off x="4901184" y="3459480"/>
            <a:ext cx="463296" cy="160020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0" name="TextBox 29"/>
          <p:cNvSpPr txBox="1"/>
          <p:nvPr/>
        </p:nvSpPr>
        <p:spPr>
          <a:xfrm>
            <a:off x="4267200" y="4209288"/>
            <a:ext cx="707136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b="1">
                <a:solidFill>
                  <a:srgbClr val="00CEE6"/>
                </a:solidFill>
                <a:latin typeface="Montserrat"/>
              </a:rPr>
              <a:t>3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79264" y="3142488"/>
            <a:ext cx="707136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b="1">
                <a:solidFill>
                  <a:srgbClr val="F7931D"/>
                </a:solidFill>
                <a:latin typeface="Montserrat"/>
              </a:rPr>
              <a:t>9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084320" y="5157216"/>
            <a:ext cx="1554480" cy="2358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1533">
                <a:solidFill>
                  <a:srgbClr val="DBEAFE"/>
                </a:solidFill>
                <a:latin typeface="Lato"/>
              </a:rPr>
              <a:t>C · Impatto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882640" y="3992880"/>
            <a:ext cx="463296" cy="106680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4" name="Rounded Rectangle 33"/>
          <p:cNvSpPr/>
          <p:nvPr/>
        </p:nvSpPr>
        <p:spPr>
          <a:xfrm>
            <a:off x="6394704" y="4348480"/>
            <a:ext cx="463296" cy="71120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5" name="TextBox 34"/>
          <p:cNvSpPr txBox="1"/>
          <p:nvPr/>
        </p:nvSpPr>
        <p:spPr>
          <a:xfrm>
            <a:off x="5760720" y="3675888"/>
            <a:ext cx="707136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b="1">
                <a:solidFill>
                  <a:srgbClr val="00CEE6"/>
                </a:solidFill>
                <a:latin typeface="Montserrat"/>
              </a:rPr>
              <a:t>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72784" y="4031488"/>
            <a:ext cx="707136" cy="26667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733" b="1">
                <a:solidFill>
                  <a:srgbClr val="F7931D"/>
                </a:solidFill>
                <a:latin typeface="Montserrat"/>
              </a:rPr>
              <a:t>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577840" y="5157216"/>
            <a:ext cx="1554480" cy="23589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spcAft>
                <a:spcPts val="400"/>
              </a:spcAft>
            </a:pPr>
            <a:r>
              <a:rPr sz="1533">
                <a:solidFill>
                  <a:srgbClr val="DBEAFE"/>
                </a:solidFill>
                <a:latin typeface="Lato"/>
              </a:rPr>
              <a:t>D · Trigger / Esito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207008" y="5059680"/>
            <a:ext cx="5998464" cy="21336"/>
          </a:xfrm>
          <a:prstGeom prst="roundRect">
            <a:avLst/>
          </a:prstGeom>
          <a:solidFill>
            <a:srgbClr val="60A5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9" name="TextBox 38"/>
          <p:cNvSpPr txBox="1"/>
          <p:nvPr/>
        </p:nvSpPr>
        <p:spPr>
          <a:xfrm>
            <a:off x="900342" y="1967383"/>
            <a:ext cx="3762248" cy="23589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33" b="1" dirty="0">
                <a:solidFill>
                  <a:srgbClr val="60A5FA"/>
                </a:solidFill>
                <a:latin typeface="Montserrat"/>
              </a:rPr>
              <a:t>PROFILO PER DOMINIO · SCALA 0–12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33710" y="2416556"/>
            <a:ext cx="1027525" cy="23589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33" b="1" dirty="0">
                <a:solidFill>
                  <a:srgbClr val="00CEE6"/>
                </a:solidFill>
                <a:latin typeface="Lato"/>
              </a:rPr>
              <a:t>■ </a:t>
            </a:r>
            <a:r>
              <a:rPr sz="1467" dirty="0" err="1">
                <a:solidFill>
                  <a:srgbClr val="DBEAFE"/>
                </a:solidFill>
                <a:latin typeface="Lato"/>
              </a:rPr>
              <a:t>Paziente</a:t>
            </a:r>
            <a:r>
              <a:rPr sz="1467" dirty="0">
                <a:solidFill>
                  <a:srgbClr val="DBEAFE"/>
                </a:solidFill>
                <a:latin typeface="Lato"/>
              </a:rPr>
              <a:t> 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588664" y="2365248"/>
            <a:ext cx="1027525" cy="23589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33" b="1" dirty="0">
                <a:solidFill>
                  <a:srgbClr val="F7931D"/>
                </a:solidFill>
                <a:latin typeface="Lato"/>
              </a:rPr>
              <a:t>■ </a:t>
            </a:r>
            <a:r>
              <a:rPr sz="1467" dirty="0" err="1">
                <a:solidFill>
                  <a:srgbClr val="DBEAFE"/>
                </a:solidFill>
                <a:latin typeface="Lato"/>
              </a:rPr>
              <a:t>Paziente</a:t>
            </a:r>
            <a:r>
              <a:rPr sz="1467" dirty="0">
                <a:solidFill>
                  <a:srgbClr val="DBEAFE"/>
                </a:solidFill>
                <a:latin typeface="Lato"/>
              </a:rPr>
              <a:t> 2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7650480" y="1554480"/>
            <a:ext cx="4297680" cy="115824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4" name="Rounded Rectangle 43"/>
          <p:cNvSpPr/>
          <p:nvPr/>
        </p:nvSpPr>
        <p:spPr>
          <a:xfrm>
            <a:off x="7650480" y="1554480"/>
            <a:ext cx="60960" cy="115824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5" name="TextBox 44"/>
          <p:cNvSpPr txBox="1"/>
          <p:nvPr/>
        </p:nvSpPr>
        <p:spPr>
          <a:xfrm>
            <a:off x="7863840" y="1658113"/>
            <a:ext cx="396240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00" b="1">
                <a:solidFill>
                  <a:srgbClr val="F7931D"/>
                </a:solidFill>
                <a:latin typeface="Montserrat"/>
              </a:rPr>
              <a:t>LETTURA CLINICA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863840" y="1926336"/>
            <a:ext cx="3962400" cy="4104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867">
                <a:solidFill>
                  <a:srgbClr val="FFFFFF"/>
                </a:solidFill>
                <a:latin typeface="Lato"/>
              </a:rPr>
              <a:t>Totale identico: </a:t>
            </a:r>
            <a:r>
              <a:rPr sz="2667" b="1">
                <a:solidFill>
                  <a:srgbClr val="F7931D"/>
                </a:solidFill>
                <a:latin typeface="Montserrat"/>
              </a:rPr>
              <a:t>22/48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7650480" y="2804160"/>
            <a:ext cx="4297680" cy="147523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8" name="Rounded Rectangle 47"/>
          <p:cNvSpPr/>
          <p:nvPr/>
        </p:nvSpPr>
        <p:spPr>
          <a:xfrm>
            <a:off x="7650480" y="2804160"/>
            <a:ext cx="60960" cy="1475232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9" name="TextBox 48"/>
          <p:cNvSpPr txBox="1"/>
          <p:nvPr/>
        </p:nvSpPr>
        <p:spPr>
          <a:xfrm>
            <a:off x="7863840" y="2889505"/>
            <a:ext cx="3962400" cy="22576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67" b="1">
                <a:solidFill>
                  <a:srgbClr val="00CEE6"/>
                </a:solidFill>
                <a:latin typeface="Montserrat"/>
              </a:rPr>
              <a:t>PAZIENTE 1 · POST-BARIATRICO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863840" y="3194304"/>
            <a:ext cx="3962400" cy="7076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33">
                <a:solidFill>
                  <a:srgbClr val="DBEAFE"/>
                </a:solidFill>
                <a:latin typeface="Lato"/>
              </a:rPr>
              <a:t>Pensa spesso al cibo con impatto emotivo contenuto: educazione, gestione dei trigger, monitoraggio nel follow-up.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7650480" y="4389120"/>
            <a:ext cx="4297680" cy="1475232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2" name="Rounded Rectangle 51"/>
          <p:cNvSpPr/>
          <p:nvPr/>
        </p:nvSpPr>
        <p:spPr>
          <a:xfrm>
            <a:off x="7650480" y="4389120"/>
            <a:ext cx="60960" cy="1475232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3" name="TextBox 52"/>
          <p:cNvSpPr txBox="1"/>
          <p:nvPr/>
        </p:nvSpPr>
        <p:spPr>
          <a:xfrm>
            <a:off x="7863840" y="4474464"/>
            <a:ext cx="396240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 b="1">
                <a:solidFill>
                  <a:srgbClr val="F7931D"/>
                </a:solidFill>
                <a:latin typeface="Montserrat"/>
              </a:rPr>
              <a:t>PAZIENTE 2 · TERAPIA INCRETINICA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7863840" y="4779264"/>
            <a:ext cx="3962400" cy="943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533">
                <a:solidFill>
                  <a:srgbClr val="DBEAFE"/>
                </a:solidFill>
                <a:latin typeface="Lato"/>
              </a:rPr>
              <a:t>Pensieri meno frequenti ma con forte impatto emotivo e funzionale: valutazione psicologica, discussione multidisciplinare su dose e aderenza.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609600" y="670560"/>
            <a:ext cx="11338560" cy="8924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733" b="1" dirty="0">
                <a:solidFill>
                  <a:srgbClr val="FFFFFF"/>
                </a:solidFill>
                <a:latin typeface="Montserrat"/>
              </a:rPr>
              <a:t>Nel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paziente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bariatrico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 e in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terapia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incretinica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 </a:t>
            </a:r>
            <a:endParaRPr lang="it-IT" sz="2733" b="1" dirty="0">
              <a:solidFill>
                <a:srgbClr val="FFFFFF"/>
              </a:solidFill>
              <a:latin typeface="Montserrat"/>
            </a:endParaRPr>
          </a:p>
          <a:p>
            <a:pPr>
              <a:spcAft>
                <a:spcPts val="400"/>
              </a:spcAft>
            </a:pPr>
            <a:r>
              <a:rPr sz="2733" b="1" dirty="0">
                <a:solidFill>
                  <a:srgbClr val="FFFFFF"/>
                </a:solidFill>
                <a:latin typeface="Montserrat"/>
              </a:rPr>
              <a:t>il food noise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va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misurato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 per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profilo</a:t>
            </a:r>
            <a:r>
              <a:rPr sz="2733" b="1" dirty="0">
                <a:solidFill>
                  <a:srgbClr val="FFFFFF"/>
                </a:solidFill>
                <a:latin typeface="Montserrat"/>
              </a:rPr>
              <a:t>, non solo per </a:t>
            </a:r>
            <a:r>
              <a:rPr sz="2733" b="1" dirty="0" err="1">
                <a:solidFill>
                  <a:srgbClr val="FFFFFF"/>
                </a:solidFill>
                <a:latin typeface="Montserrat"/>
              </a:rPr>
              <a:t>intensità</a:t>
            </a:r>
            <a:endParaRPr sz="2733" b="1" dirty="0">
              <a:solidFill>
                <a:srgbClr val="FFFFFF"/>
              </a:solidFill>
              <a:latin typeface="Montserra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609600" y="2468880"/>
            <a:ext cx="3553968" cy="320040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9" name="Rounded Rectangle 8"/>
          <p:cNvSpPr/>
          <p:nvPr/>
        </p:nvSpPr>
        <p:spPr>
          <a:xfrm>
            <a:off x="609600" y="2468880"/>
            <a:ext cx="60960" cy="3200400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TextBox 9"/>
          <p:cNvSpPr txBox="1"/>
          <p:nvPr/>
        </p:nvSpPr>
        <p:spPr>
          <a:xfrm>
            <a:off x="822960" y="2609089"/>
            <a:ext cx="158496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00CEE6"/>
                </a:solidFill>
                <a:latin typeface="Montserrat"/>
              </a:rPr>
              <a:t>01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3218688"/>
            <a:ext cx="316992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FN-Clin è una proposta preliminare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992880"/>
            <a:ext cx="3169920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Non sostituisce FNQ / FNQ-IT: li affianca offrendo una lettura per domini utile alla decisione clinica.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83024" y="2468880"/>
            <a:ext cx="3553968" cy="320040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4" name="Rounded Rectangle 13"/>
          <p:cNvSpPr/>
          <p:nvPr/>
        </p:nvSpPr>
        <p:spPr>
          <a:xfrm>
            <a:off x="4383024" y="2468880"/>
            <a:ext cx="60960" cy="3200400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5" name="TextBox 14"/>
          <p:cNvSpPr txBox="1"/>
          <p:nvPr/>
        </p:nvSpPr>
        <p:spPr>
          <a:xfrm>
            <a:off x="4596384" y="2609089"/>
            <a:ext cx="158496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A78BFA"/>
                </a:solidFill>
                <a:latin typeface="Montserrat"/>
              </a:rPr>
              <a:t>02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96384" y="3218688"/>
            <a:ext cx="316992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Il valore aggiunto è il profilo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96384" y="3992880"/>
            <a:ext cx="3169920" cy="1107996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Frequenza, intrusività, impatto e trigger orientano interventi diversi anche a parità di punteggio totale.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156448" y="2468880"/>
            <a:ext cx="3553968" cy="3200400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9" name="Rounded Rectangle 18"/>
          <p:cNvSpPr/>
          <p:nvPr/>
        </p:nvSpPr>
        <p:spPr>
          <a:xfrm>
            <a:off x="8156448" y="2468880"/>
            <a:ext cx="60960" cy="3200400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0" name="TextBox 19"/>
          <p:cNvSpPr txBox="1"/>
          <p:nvPr/>
        </p:nvSpPr>
        <p:spPr>
          <a:xfrm>
            <a:off x="8369808" y="2609089"/>
            <a:ext cx="1584960" cy="5693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700" b="1">
                <a:solidFill>
                  <a:srgbClr val="F7931D"/>
                </a:solidFill>
                <a:latin typeface="Montserrat"/>
              </a:rPr>
              <a:t>03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69808" y="3218688"/>
            <a:ext cx="3169920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2000" b="1">
                <a:solidFill>
                  <a:srgbClr val="FFFFFF"/>
                </a:solidFill>
                <a:latin typeface="Montserrat"/>
              </a:rPr>
              <a:t>Prossimi step di validazione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369808" y="3992880"/>
            <a:ext cx="3169920" cy="13849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>
                <a:solidFill>
                  <a:srgbClr val="DBEAFE"/>
                </a:solidFill>
                <a:latin typeface="Lato"/>
              </a:rPr>
              <a:t>Studio di validazione psicometrica; correlazione con outcome ponderali, aderenza alla terapia, comportamento alimentare.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70B1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" name="Oval 2"/>
          <p:cNvSpPr/>
          <p:nvPr/>
        </p:nvSpPr>
        <p:spPr>
          <a:xfrm>
            <a:off x="9265920" y="-2072640"/>
            <a:ext cx="5730240" cy="573024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" name="Oval 3"/>
          <p:cNvSpPr/>
          <p:nvPr/>
        </p:nvSpPr>
        <p:spPr>
          <a:xfrm>
            <a:off x="-1950720" y="3657600"/>
            <a:ext cx="4876800" cy="4876800"/>
          </a:xfrm>
          <a:prstGeom prst="ellipse">
            <a:avLst/>
          </a:prstGeom>
          <a:solidFill>
            <a:srgbClr val="131C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7" name="TextBox 6"/>
          <p:cNvSpPr txBox="1"/>
          <p:nvPr/>
        </p:nvSpPr>
        <p:spPr>
          <a:xfrm>
            <a:off x="609600" y="640080"/>
            <a:ext cx="11338560" cy="4616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3000" b="1">
                <a:solidFill>
                  <a:srgbClr val="FFFFFF"/>
                </a:solidFill>
                <a:latin typeface="Montserrat"/>
              </a:rPr>
              <a:t>FN-Clin — 12 item, versione preliminare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1389888"/>
            <a:ext cx="11338560" cy="2565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667" b="1">
                <a:solidFill>
                  <a:srgbClr val="60A5FA"/>
                </a:solidFill>
                <a:latin typeface="Lato"/>
              </a:rPr>
              <a:t>Ancoraggio:  </a:t>
            </a:r>
            <a:r>
              <a:rPr sz="1667">
                <a:solidFill>
                  <a:srgbClr val="DBEAFE"/>
                </a:solidFill>
                <a:latin typeface="Lato"/>
              </a:rPr>
              <a:t>0 = mai / per nulla</a:t>
            </a:r>
            <a:r>
              <a:rPr sz="1667" b="1">
                <a:solidFill>
                  <a:srgbClr val="60A5FA"/>
                </a:solidFill>
                <a:latin typeface="Lato"/>
              </a:rPr>
              <a:t>   ·   </a:t>
            </a:r>
            <a:r>
              <a:rPr sz="1667">
                <a:solidFill>
                  <a:srgbClr val="DBEAFE"/>
                </a:solidFill>
                <a:latin typeface="Lato"/>
              </a:rPr>
              <a:t>4 = quasi sempre / moltissimo   · finestra 2 settimane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9601" y="1737360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0" name="Rounded Rectangle 9"/>
          <p:cNvSpPr/>
          <p:nvPr/>
        </p:nvSpPr>
        <p:spPr>
          <a:xfrm>
            <a:off x="609600" y="1737360"/>
            <a:ext cx="60960" cy="707136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1" name="Rounded Rectangle 10"/>
          <p:cNvSpPr/>
          <p:nvPr/>
        </p:nvSpPr>
        <p:spPr>
          <a:xfrm>
            <a:off x="743712" y="1895856"/>
            <a:ext cx="512064" cy="390144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A1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41120" y="1810512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Mi sono ritrovato/a a pensare al cibo anche quando non avevo fame.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1" y="2493264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4" name="Rounded Rectangle 13"/>
          <p:cNvSpPr/>
          <p:nvPr/>
        </p:nvSpPr>
        <p:spPr>
          <a:xfrm>
            <a:off x="609600" y="2493264"/>
            <a:ext cx="60960" cy="707136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5" name="Rounded Rectangle 14"/>
          <p:cNvSpPr/>
          <p:nvPr/>
        </p:nvSpPr>
        <p:spPr>
          <a:xfrm>
            <a:off x="743712" y="2651759"/>
            <a:ext cx="512064" cy="390144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A2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41120" y="2566416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Ho pensato al prossimo pasto poco dopo averne terminato uno.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09601" y="3249168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00CE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8" name="Rounded Rectangle 17"/>
          <p:cNvSpPr/>
          <p:nvPr/>
        </p:nvSpPr>
        <p:spPr>
          <a:xfrm>
            <a:off x="609600" y="3249168"/>
            <a:ext cx="60960" cy="707136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19" name="Rounded Rectangle 18"/>
          <p:cNvSpPr/>
          <p:nvPr/>
        </p:nvSpPr>
        <p:spPr>
          <a:xfrm>
            <a:off x="743712" y="3407664"/>
            <a:ext cx="512064" cy="390144"/>
          </a:xfrm>
          <a:prstGeom prst="roundRect">
            <a:avLst/>
          </a:prstGeom>
          <a:solidFill>
            <a:srgbClr val="00CE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A3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41120" y="3322320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I pensieri sul cibo sono comparsi quando non stavo mangiando né preparando da mangiare.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09601" y="4005072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2" name="Rounded Rectangle 21"/>
          <p:cNvSpPr/>
          <p:nvPr/>
        </p:nvSpPr>
        <p:spPr>
          <a:xfrm>
            <a:off x="609600" y="4005072"/>
            <a:ext cx="60960" cy="707136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3" name="Rounded Rectangle 22"/>
          <p:cNvSpPr/>
          <p:nvPr/>
        </p:nvSpPr>
        <p:spPr>
          <a:xfrm>
            <a:off x="743712" y="4163568"/>
            <a:ext cx="512064" cy="390144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B1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341120" y="4078224"/>
            <a:ext cx="4602480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I pensieri sul cibo mi sono sembrati difficili da controllare.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09601" y="4760976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6" name="Rounded Rectangle 25"/>
          <p:cNvSpPr/>
          <p:nvPr/>
        </p:nvSpPr>
        <p:spPr>
          <a:xfrm>
            <a:off x="609600" y="4760976"/>
            <a:ext cx="60960" cy="707136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27" name="Rounded Rectangle 26"/>
          <p:cNvSpPr/>
          <p:nvPr/>
        </p:nvSpPr>
        <p:spPr>
          <a:xfrm>
            <a:off x="743712" y="4919472"/>
            <a:ext cx="512064" cy="390144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B2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41120" y="4834128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Quando ho cercato di allontanare i pensieri sul cibo, sono tornati poco dopo.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09601" y="5516880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A78BF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0" name="Rounded Rectangle 29"/>
          <p:cNvSpPr/>
          <p:nvPr/>
        </p:nvSpPr>
        <p:spPr>
          <a:xfrm>
            <a:off x="609600" y="5516880"/>
            <a:ext cx="60960" cy="707136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1" name="Rounded Rectangle 30"/>
          <p:cNvSpPr/>
          <p:nvPr/>
        </p:nvSpPr>
        <p:spPr>
          <a:xfrm>
            <a:off x="743712" y="5675376"/>
            <a:ext cx="512064" cy="390144"/>
          </a:xfrm>
          <a:prstGeom prst="roundRect">
            <a:avLst/>
          </a:prstGeom>
          <a:solidFill>
            <a:srgbClr val="A78B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B3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341120" y="5590032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I pensieri sul cibo si sono presentati come intrusivi, indesiderati o insistenti.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70321" y="1737360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4" name="Rounded Rectangle 33"/>
          <p:cNvSpPr/>
          <p:nvPr/>
        </p:nvSpPr>
        <p:spPr>
          <a:xfrm>
            <a:off x="6370320" y="1737360"/>
            <a:ext cx="60960" cy="707136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5" name="Rounded Rectangle 34"/>
          <p:cNvSpPr/>
          <p:nvPr/>
        </p:nvSpPr>
        <p:spPr>
          <a:xfrm>
            <a:off x="6504432" y="1895856"/>
            <a:ext cx="512064" cy="390144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C1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101839" y="1810512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I pensieri sul cibo hanno interferito con le attività quotidiane, il lavoro o la concentrazione.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70321" y="2493264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8" name="Rounded Rectangle 37"/>
          <p:cNvSpPr/>
          <p:nvPr/>
        </p:nvSpPr>
        <p:spPr>
          <a:xfrm>
            <a:off x="6370320" y="2493264"/>
            <a:ext cx="60960" cy="707136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39" name="Rounded Rectangle 38"/>
          <p:cNvSpPr/>
          <p:nvPr/>
        </p:nvSpPr>
        <p:spPr>
          <a:xfrm>
            <a:off x="6504432" y="2651759"/>
            <a:ext cx="512064" cy="390144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C2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101839" y="2566416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I pensieri sul cibo hanno avuto un effetto negativo sull’umore (frustrazione, ansia, colpa, tristezza).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370321" y="3249168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F7931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2" name="Rounded Rectangle 41"/>
          <p:cNvSpPr/>
          <p:nvPr/>
        </p:nvSpPr>
        <p:spPr>
          <a:xfrm>
            <a:off x="6370320" y="3249168"/>
            <a:ext cx="60960" cy="707136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3" name="Rounded Rectangle 42"/>
          <p:cNvSpPr/>
          <p:nvPr/>
        </p:nvSpPr>
        <p:spPr>
          <a:xfrm>
            <a:off x="6504432" y="3407664"/>
            <a:ext cx="512064" cy="390144"/>
          </a:xfrm>
          <a:prstGeom prst="roundRect">
            <a:avLst/>
          </a:prstGeom>
          <a:solidFill>
            <a:srgbClr val="F793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C3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101839" y="3322320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I pensieri sul cibo mi hanno richiesto uno sforzo mentale faticoso o logorante.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6370321" y="4005072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93C5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6" name="Rounded Rectangle 45"/>
          <p:cNvSpPr/>
          <p:nvPr/>
        </p:nvSpPr>
        <p:spPr>
          <a:xfrm>
            <a:off x="6370320" y="4005072"/>
            <a:ext cx="60960" cy="707136"/>
          </a:xfrm>
          <a:prstGeom prst="round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47" name="Rounded Rectangle 46"/>
          <p:cNvSpPr/>
          <p:nvPr/>
        </p:nvSpPr>
        <p:spPr>
          <a:xfrm>
            <a:off x="6504432" y="4163568"/>
            <a:ext cx="512064" cy="390144"/>
          </a:xfrm>
          <a:prstGeom prst="round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D1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101839" y="4078224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Situazioni specifiche hanno innescato i pensieri sul cibo (emozioni, stress, contesti sociali, stimoli sensoriali).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6370321" y="4760976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93C5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0" name="Rounded Rectangle 49"/>
          <p:cNvSpPr/>
          <p:nvPr/>
        </p:nvSpPr>
        <p:spPr>
          <a:xfrm>
            <a:off x="6370320" y="4760976"/>
            <a:ext cx="60960" cy="707136"/>
          </a:xfrm>
          <a:prstGeom prst="round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1" name="Rounded Rectangle 50"/>
          <p:cNvSpPr/>
          <p:nvPr/>
        </p:nvSpPr>
        <p:spPr>
          <a:xfrm>
            <a:off x="6504432" y="4919472"/>
            <a:ext cx="512064" cy="390144"/>
          </a:xfrm>
          <a:prstGeom prst="round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D2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101839" y="4834128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In risposta ai pensieri sul cibo, ho mangiato pur non avendo fame fisica.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6370321" y="5516880"/>
            <a:ext cx="5455919" cy="707136"/>
          </a:xfrm>
          <a:prstGeom prst="roundRect">
            <a:avLst/>
          </a:prstGeom>
          <a:solidFill>
            <a:srgbClr val="141B33"/>
          </a:solidFill>
          <a:ln w="19050">
            <a:solidFill>
              <a:srgbClr val="93C5F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4" name="Rounded Rectangle 53"/>
          <p:cNvSpPr/>
          <p:nvPr/>
        </p:nvSpPr>
        <p:spPr>
          <a:xfrm>
            <a:off x="6370320" y="5516880"/>
            <a:ext cx="60960" cy="707136"/>
          </a:xfrm>
          <a:prstGeom prst="round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200"/>
          </a:p>
        </p:txBody>
      </p:sp>
      <p:sp>
        <p:nvSpPr>
          <p:cNvPr id="55" name="Rounded Rectangle 54"/>
          <p:cNvSpPr/>
          <p:nvPr/>
        </p:nvSpPr>
        <p:spPr>
          <a:xfrm>
            <a:off x="6504432" y="5675376"/>
            <a:ext cx="512064" cy="390144"/>
          </a:xfrm>
          <a:prstGeom prst="roundRect">
            <a:avLst/>
          </a:prstGeom>
          <a:solidFill>
            <a:srgbClr val="93C5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rtlCol="0" anchor="ctr"/>
          <a:lstStyle/>
          <a:p>
            <a:pPr algn="ctr"/>
            <a:r>
              <a:rPr sz="1667" b="1">
                <a:solidFill>
                  <a:srgbClr val="070B14"/>
                </a:solidFill>
                <a:latin typeface="Montserrat"/>
              </a:rPr>
              <a:t>D3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7101839" y="5590032"/>
            <a:ext cx="4602480" cy="43088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spcAft>
                <a:spcPts val="400"/>
              </a:spcAft>
            </a:pPr>
            <a:r>
              <a:rPr sz="1400">
                <a:solidFill>
                  <a:srgbClr val="DBEAFE"/>
                </a:solidFill>
                <a:latin typeface="Lato"/>
              </a:rPr>
              <a:t>In risposta ai pensieri sul cibo, ho messo in atto strategie di evitamento o di controllo.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6200" y="691219"/>
            <a:ext cx="4526280" cy="3227514"/>
          </a:xfrm>
        </p:spPr>
        <p:txBody>
          <a:bodyPr>
            <a:normAutofit/>
          </a:bodyPr>
          <a:lstStyle/>
          <a:p>
            <a:pPr algn="ctr"/>
            <a:r>
              <a:rPr lang="it-IT" sz="9600" dirty="0">
                <a:solidFill>
                  <a:schemeClr val="accent2"/>
                </a:solidFill>
              </a:rPr>
              <a:t>Grazie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3EE78CA5-A39A-C6A3-BD94-C7B85E7B9F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0931" y="0"/>
            <a:ext cx="50085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194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ol">
      <a:dk1>
        <a:srgbClr val="000000"/>
      </a:dk1>
      <a:lt1>
        <a:srgbClr val="FFFFFF"/>
      </a:lt1>
      <a:dk2>
        <a:srgbClr val="2D3847"/>
      </a:dk2>
      <a:lt2>
        <a:srgbClr val="E7E6E6"/>
      </a:lt2>
      <a:accent1>
        <a:srgbClr val="620CFD"/>
      </a:accent1>
      <a:accent2>
        <a:srgbClr val="62A7F9"/>
      </a:accent2>
      <a:accent3>
        <a:srgbClr val="E94A6D"/>
      </a:accent3>
      <a:accent4>
        <a:srgbClr val="F6AF2E"/>
      </a:accent4>
      <a:accent5>
        <a:srgbClr val="29BAD6"/>
      </a:accent5>
      <a:accent6>
        <a:srgbClr val="7642B9"/>
      </a:accent6>
      <a:hlink>
        <a:srgbClr val="0563C1"/>
      </a:hlink>
      <a:folHlink>
        <a:srgbClr val="954F72"/>
      </a:folHlink>
    </a:clrScheme>
    <a:fontScheme name="Custom 2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1288A3C-F06C-44C2-AD87-11D5F94ECBC6}">
  <we:reference id="wa200003157" version="1.0.0.0" store="en-US" storeType="OMEX"/>
  <we:alternateReferences>
    <we:reference id="wa200003157" version="1.0.0.0" store="en-US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9559</TotalTime>
  <Words>1442</Words>
  <Application>Microsoft Macintosh PowerPoint</Application>
  <PresentationFormat>Widescreen</PresentationFormat>
  <Paragraphs>221</Paragraphs>
  <Slides>18</Slides>
  <Notes>12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PT Serif</vt:lpstr>
      <vt:lpstr>Calibri</vt:lpstr>
      <vt:lpstr>Arial</vt:lpstr>
      <vt:lpstr>Montserrat</vt:lpstr>
      <vt:lpstr>Inter</vt:lpstr>
      <vt:lpstr>Lato</vt:lpstr>
      <vt:lpstr>ACADEMY ENGRAVED LET PLAIN:1.0</vt:lpstr>
      <vt:lpstr>Office Theme</vt:lpstr>
      <vt:lpstr>Food Noise misurare i pensieri sul cibo nel paziente bariatrico e in terapia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RRGraph</dc:creator>
  <cp:lastModifiedBy>Emanuel Mian</cp:lastModifiedBy>
  <cp:revision>282</cp:revision>
  <cp:lastPrinted>2025-10-14T09:48:59Z</cp:lastPrinted>
  <dcterms:created xsi:type="dcterms:W3CDTF">2021-04-19T02:31:05Z</dcterms:created>
  <dcterms:modified xsi:type="dcterms:W3CDTF">2026-09-18T09:17:14Z</dcterms:modified>
</cp:coreProperties>
</file>